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86" r:id="rId1"/>
  </p:sldMasterIdLst>
  <p:notesMasterIdLst>
    <p:notesMasterId r:id="rId265"/>
  </p:notesMasterIdLst>
  <p:sldIdLst>
    <p:sldId id="256" r:id="rId2"/>
    <p:sldId id="258" r:id="rId3"/>
    <p:sldId id="553" r:id="rId4"/>
    <p:sldId id="837" r:id="rId5"/>
    <p:sldId id="259" r:id="rId6"/>
    <p:sldId id="554" r:id="rId7"/>
    <p:sldId id="557" r:id="rId8"/>
    <p:sldId id="555" r:id="rId9"/>
    <p:sldId id="556" r:id="rId10"/>
    <p:sldId id="789" r:id="rId11"/>
    <p:sldId id="356" r:id="rId12"/>
    <p:sldId id="752" r:id="rId13"/>
    <p:sldId id="558" r:id="rId14"/>
    <p:sldId id="559" r:id="rId15"/>
    <p:sldId id="753" r:id="rId16"/>
    <p:sldId id="754" r:id="rId17"/>
    <p:sldId id="561" r:id="rId18"/>
    <p:sldId id="562" r:id="rId19"/>
    <p:sldId id="563" r:id="rId20"/>
    <p:sldId id="755" r:id="rId21"/>
    <p:sldId id="756" r:id="rId22"/>
    <p:sldId id="758" r:id="rId23"/>
    <p:sldId id="759" r:id="rId24"/>
    <p:sldId id="760" r:id="rId25"/>
    <p:sldId id="761" r:id="rId26"/>
    <p:sldId id="762" r:id="rId27"/>
    <p:sldId id="763" r:id="rId28"/>
    <p:sldId id="764" r:id="rId29"/>
    <p:sldId id="720" r:id="rId30"/>
    <p:sldId id="737" r:id="rId31"/>
    <p:sldId id="739" r:id="rId32"/>
    <p:sldId id="722" r:id="rId33"/>
    <p:sldId id="740" r:id="rId34"/>
    <p:sldId id="724" r:id="rId35"/>
    <p:sldId id="743" r:id="rId36"/>
    <p:sldId id="766" r:id="rId37"/>
    <p:sldId id="765" r:id="rId38"/>
    <p:sldId id="787" r:id="rId39"/>
    <p:sldId id="564" r:id="rId40"/>
    <p:sldId id="757" r:id="rId41"/>
    <p:sldId id="767" r:id="rId42"/>
    <p:sldId id="768" r:id="rId43"/>
    <p:sldId id="769" r:id="rId44"/>
    <p:sldId id="774" r:id="rId45"/>
    <p:sldId id="771" r:id="rId46"/>
    <p:sldId id="772" r:id="rId47"/>
    <p:sldId id="447" r:id="rId48"/>
    <p:sldId id="886" r:id="rId49"/>
    <p:sldId id="887" r:id="rId50"/>
    <p:sldId id="888" r:id="rId51"/>
    <p:sldId id="453" r:id="rId52"/>
    <p:sldId id="263" r:id="rId53"/>
    <p:sldId id="267" r:id="rId54"/>
    <p:sldId id="264" r:id="rId55"/>
    <p:sldId id="457" r:id="rId56"/>
    <p:sldId id="266" r:id="rId57"/>
    <p:sldId id="458" r:id="rId58"/>
    <p:sldId id="270" r:id="rId59"/>
    <p:sldId id="279" r:id="rId60"/>
    <p:sldId id="459" r:id="rId61"/>
    <p:sldId id="460" r:id="rId62"/>
    <p:sldId id="461" r:id="rId63"/>
    <p:sldId id="537" r:id="rId64"/>
    <p:sldId id="536" r:id="rId65"/>
    <p:sldId id="272" r:id="rId66"/>
    <p:sldId id="463" r:id="rId67"/>
    <p:sldId id="538" r:id="rId68"/>
    <p:sldId id="539" r:id="rId69"/>
    <p:sldId id="413" r:id="rId70"/>
    <p:sldId id="466" r:id="rId71"/>
    <p:sldId id="779" r:id="rId72"/>
    <p:sldId id="778" r:id="rId73"/>
    <p:sldId id="780" r:id="rId74"/>
    <p:sldId id="788" r:id="rId75"/>
    <p:sldId id="565" r:id="rId76"/>
    <p:sldId id="572" r:id="rId77"/>
    <p:sldId id="781" r:id="rId78"/>
    <p:sldId id="782" r:id="rId79"/>
    <p:sldId id="573" r:id="rId80"/>
    <p:sldId id="776" r:id="rId81"/>
    <p:sldId id="777" r:id="rId82"/>
    <p:sldId id="775" r:id="rId83"/>
    <p:sldId id="575" r:id="rId84"/>
    <p:sldId id="576" r:id="rId85"/>
    <p:sldId id="577" r:id="rId86"/>
    <p:sldId id="578" r:id="rId87"/>
    <p:sldId id="579" r:id="rId88"/>
    <p:sldId id="580" r:id="rId89"/>
    <p:sldId id="581" r:id="rId90"/>
    <p:sldId id="582" r:id="rId91"/>
    <p:sldId id="583" r:id="rId92"/>
    <p:sldId id="584" r:id="rId93"/>
    <p:sldId id="585" r:id="rId94"/>
    <p:sldId id="586" r:id="rId95"/>
    <p:sldId id="587" r:id="rId96"/>
    <p:sldId id="588" r:id="rId97"/>
    <p:sldId id="589" r:id="rId98"/>
    <p:sldId id="590" r:id="rId99"/>
    <p:sldId id="591" r:id="rId100"/>
    <p:sldId id="592" r:id="rId101"/>
    <p:sldId id="593" r:id="rId102"/>
    <p:sldId id="594" r:id="rId103"/>
    <p:sldId id="791" r:id="rId104"/>
    <p:sldId id="783" r:id="rId105"/>
    <p:sldId id="784" r:id="rId106"/>
    <p:sldId id="790" r:id="rId107"/>
    <p:sldId id="567" r:id="rId108"/>
    <p:sldId id="596" r:id="rId109"/>
    <p:sldId id="726" r:id="rId110"/>
    <p:sldId id="727" r:id="rId111"/>
    <p:sldId id="598" r:id="rId112"/>
    <p:sldId id="729" r:id="rId113"/>
    <p:sldId id="730" r:id="rId114"/>
    <p:sldId id="600" r:id="rId115"/>
    <p:sldId id="732" r:id="rId116"/>
    <p:sldId id="601" r:id="rId117"/>
    <p:sldId id="602" r:id="rId118"/>
    <p:sldId id="603" r:id="rId119"/>
    <p:sldId id="604" r:id="rId120"/>
    <p:sldId id="605" r:id="rId121"/>
    <p:sldId id="606" r:id="rId122"/>
    <p:sldId id="794" r:id="rId123"/>
    <p:sldId id="607" r:id="rId124"/>
    <p:sldId id="608" r:id="rId125"/>
    <p:sldId id="795" r:id="rId126"/>
    <p:sldId id="707" r:id="rId127"/>
    <p:sldId id="706" r:id="rId128"/>
    <p:sldId id="708" r:id="rId129"/>
    <p:sldId id="709" r:id="rId130"/>
    <p:sldId id="710" r:id="rId131"/>
    <p:sldId id="796" r:id="rId132"/>
    <p:sldId id="799" r:id="rId133"/>
    <p:sldId id="883" r:id="rId134"/>
    <p:sldId id="884" r:id="rId135"/>
    <p:sldId id="797" r:id="rId136"/>
    <p:sldId id="712" r:id="rId137"/>
    <p:sldId id="807" r:id="rId138"/>
    <p:sldId id="808" r:id="rId139"/>
    <p:sldId id="798" r:id="rId140"/>
    <p:sldId id="785" r:id="rId141"/>
    <p:sldId id="786" r:id="rId142"/>
    <p:sldId id="793" r:id="rId143"/>
    <p:sldId id="792" r:id="rId144"/>
    <p:sldId id="806" r:id="rId145"/>
    <p:sldId id="805" r:id="rId146"/>
    <p:sldId id="803" r:id="rId147"/>
    <p:sldId id="800" r:id="rId148"/>
    <p:sldId id="802" r:id="rId149"/>
    <p:sldId id="566" r:id="rId150"/>
    <p:sldId id="489" r:id="rId151"/>
    <p:sldId id="399" r:id="rId152"/>
    <p:sldId id="735" r:id="rId153"/>
    <p:sldId id="495" r:id="rId154"/>
    <p:sldId id="809" r:id="rId155"/>
    <p:sldId id="810" r:id="rId156"/>
    <p:sldId id="811" r:id="rId157"/>
    <p:sldId id="497" r:id="rId158"/>
    <p:sldId id="397" r:id="rId159"/>
    <p:sldId id="398" r:id="rId160"/>
    <p:sldId id="542" r:id="rId161"/>
    <p:sldId id="812" r:id="rId162"/>
    <p:sldId id="830" r:id="rId163"/>
    <p:sldId id="832" r:id="rId164"/>
    <p:sldId id="833" r:id="rId165"/>
    <p:sldId id="834" r:id="rId166"/>
    <p:sldId id="831" r:id="rId167"/>
    <p:sldId id="836" r:id="rId168"/>
    <p:sldId id="835" r:id="rId169"/>
    <p:sldId id="829" r:id="rId170"/>
    <p:sldId id="813" r:id="rId171"/>
    <p:sldId id="814" r:id="rId172"/>
    <p:sldId id="816" r:id="rId173"/>
    <p:sldId id="569" r:id="rId174"/>
    <p:sldId id="838" r:id="rId175"/>
    <p:sldId id="876" r:id="rId176"/>
    <p:sldId id="839" r:id="rId177"/>
    <p:sldId id="840" r:id="rId178"/>
    <p:sldId id="841" r:id="rId179"/>
    <p:sldId id="844" r:id="rId180"/>
    <p:sldId id="845" r:id="rId181"/>
    <p:sldId id="846" r:id="rId182"/>
    <p:sldId id="847" r:id="rId183"/>
    <p:sldId id="849" r:id="rId184"/>
    <p:sldId id="850" r:id="rId185"/>
    <p:sldId id="851" r:id="rId186"/>
    <p:sldId id="852" r:id="rId187"/>
    <p:sldId id="853" r:id="rId188"/>
    <p:sldId id="856" r:id="rId189"/>
    <p:sldId id="857" r:id="rId190"/>
    <p:sldId id="858" r:id="rId191"/>
    <p:sldId id="859" r:id="rId192"/>
    <p:sldId id="860" r:id="rId193"/>
    <p:sldId id="861" r:id="rId194"/>
    <p:sldId id="862" r:id="rId195"/>
    <p:sldId id="863" r:id="rId196"/>
    <p:sldId id="865" r:id="rId197"/>
    <p:sldId id="867" r:id="rId198"/>
    <p:sldId id="868" r:id="rId199"/>
    <p:sldId id="873" r:id="rId200"/>
    <p:sldId id="881" r:id="rId201"/>
    <p:sldId id="879" r:id="rId202"/>
    <p:sldId id="662" r:id="rId203"/>
    <p:sldId id="663" r:id="rId204"/>
    <p:sldId id="664" r:id="rId205"/>
    <p:sldId id="880" r:id="rId206"/>
    <p:sldId id="821" r:id="rId207"/>
    <p:sldId id="822" r:id="rId208"/>
    <p:sldId id="820" r:id="rId209"/>
    <p:sldId id="568" r:id="rId210"/>
    <p:sldId id="666" r:id="rId211"/>
    <p:sldId id="667" r:id="rId212"/>
    <p:sldId id="668" r:id="rId213"/>
    <p:sldId id="669" r:id="rId214"/>
    <p:sldId id="670" r:id="rId215"/>
    <p:sldId id="671" r:id="rId216"/>
    <p:sldId id="672" r:id="rId217"/>
    <p:sldId id="673" r:id="rId218"/>
    <p:sldId id="674" r:id="rId219"/>
    <p:sldId id="675" r:id="rId220"/>
    <p:sldId id="676" r:id="rId221"/>
    <p:sldId id="677" r:id="rId222"/>
    <p:sldId id="678" r:id="rId223"/>
    <p:sldId id="679" r:id="rId224"/>
    <p:sldId id="680" r:id="rId225"/>
    <p:sldId id="681" r:id="rId226"/>
    <p:sldId id="682" r:id="rId227"/>
    <p:sldId id="683" r:id="rId228"/>
    <p:sldId id="684" r:id="rId229"/>
    <p:sldId id="716" r:id="rId230"/>
    <p:sldId id="685" r:id="rId231"/>
    <p:sldId id="718" r:id="rId232"/>
    <p:sldId id="717" r:id="rId233"/>
    <p:sldId id="882" r:id="rId234"/>
    <p:sldId id="552" r:id="rId235"/>
    <p:sldId id="854" r:id="rId236"/>
    <p:sldId id="885" r:id="rId237"/>
    <p:sldId id="824" r:id="rId238"/>
    <p:sldId id="570" r:id="rId239"/>
    <p:sldId id="414" r:id="rId240"/>
    <p:sldId id="643" r:id="rId241"/>
    <p:sldId id="644" r:id="rId242"/>
    <p:sldId id="645" r:id="rId243"/>
    <p:sldId id="646" r:id="rId244"/>
    <p:sldId id="471" r:id="rId245"/>
    <p:sldId id="648" r:id="rId246"/>
    <p:sldId id="649" r:id="rId247"/>
    <p:sldId id="650" r:id="rId248"/>
    <p:sldId id="651" r:id="rId249"/>
    <p:sldId id="652" r:id="rId250"/>
    <p:sldId id="653" r:id="rId251"/>
    <p:sldId id="654" r:id="rId252"/>
    <p:sldId id="749" r:id="rId253"/>
    <p:sldId id="691" r:id="rId254"/>
    <p:sldId id="698" r:id="rId255"/>
    <p:sldId id="825" r:id="rId256"/>
    <p:sldId id="826" r:id="rId257"/>
    <p:sldId id="828" r:id="rId258"/>
    <p:sldId id="524" r:id="rId259"/>
    <p:sldId id="522" r:id="rId260"/>
    <p:sldId id="878" r:id="rId261"/>
    <p:sldId id="523" r:id="rId262"/>
    <p:sldId id="877" r:id="rId263"/>
    <p:sldId id="383" r:id="rId26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ay 1" id="{43D2D289-5728-4E1B-A8A4-08473EE78024}">
          <p14:sldIdLst>
            <p14:sldId id="256"/>
            <p14:sldId id="258"/>
            <p14:sldId id="553"/>
            <p14:sldId id="837"/>
            <p14:sldId id="259"/>
            <p14:sldId id="554"/>
            <p14:sldId id="557"/>
            <p14:sldId id="555"/>
            <p14:sldId id="556"/>
            <p14:sldId id="789"/>
            <p14:sldId id="356"/>
            <p14:sldId id="752"/>
          </p14:sldIdLst>
        </p14:section>
        <p14:section name="Introduction" id="{5A784368-57B4-4351-A497-BA220C0CDE81}">
          <p14:sldIdLst>
            <p14:sldId id="558"/>
            <p14:sldId id="559"/>
            <p14:sldId id="753"/>
            <p14:sldId id="754"/>
            <p14:sldId id="561"/>
            <p14:sldId id="562"/>
            <p14:sldId id="563"/>
            <p14:sldId id="755"/>
            <p14:sldId id="756"/>
            <p14:sldId id="758"/>
            <p14:sldId id="759"/>
            <p14:sldId id="760"/>
            <p14:sldId id="761"/>
            <p14:sldId id="762"/>
            <p14:sldId id="763"/>
            <p14:sldId id="764"/>
            <p14:sldId id="720"/>
            <p14:sldId id="737"/>
            <p14:sldId id="739"/>
            <p14:sldId id="722"/>
            <p14:sldId id="740"/>
            <p14:sldId id="724"/>
            <p14:sldId id="743"/>
            <p14:sldId id="766"/>
            <p14:sldId id="765"/>
            <p14:sldId id="787"/>
          </p14:sldIdLst>
        </p14:section>
        <p14:section name="FHIR Resources" id="{73DED647-C501-4431-9780-8FE546571DC4}">
          <p14:sldIdLst>
            <p14:sldId id="564"/>
            <p14:sldId id="757"/>
            <p14:sldId id="767"/>
            <p14:sldId id="768"/>
            <p14:sldId id="769"/>
            <p14:sldId id="774"/>
            <p14:sldId id="771"/>
            <p14:sldId id="772"/>
            <p14:sldId id="447"/>
            <p14:sldId id="886"/>
            <p14:sldId id="887"/>
            <p14:sldId id="888"/>
            <p14:sldId id="453"/>
            <p14:sldId id="263"/>
            <p14:sldId id="267"/>
            <p14:sldId id="264"/>
            <p14:sldId id="457"/>
            <p14:sldId id="266"/>
            <p14:sldId id="458"/>
            <p14:sldId id="270"/>
            <p14:sldId id="279"/>
            <p14:sldId id="459"/>
            <p14:sldId id="460"/>
            <p14:sldId id="461"/>
            <p14:sldId id="537"/>
            <p14:sldId id="536"/>
            <p14:sldId id="272"/>
            <p14:sldId id="463"/>
            <p14:sldId id="538"/>
            <p14:sldId id="539"/>
            <p14:sldId id="413"/>
            <p14:sldId id="466"/>
            <p14:sldId id="779"/>
            <p14:sldId id="778"/>
            <p14:sldId id="780"/>
            <p14:sldId id="788"/>
          </p14:sldIdLst>
        </p14:section>
        <p14:section name="RESTful FHIR" id="{25466E25-BDB1-4597-B2A9-31E1EA45ECB5}">
          <p14:sldIdLst>
            <p14:sldId id="565"/>
            <p14:sldId id="572"/>
            <p14:sldId id="781"/>
            <p14:sldId id="782"/>
            <p14:sldId id="573"/>
            <p14:sldId id="776"/>
            <p14:sldId id="777"/>
            <p14:sldId id="775"/>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791"/>
            <p14:sldId id="783"/>
            <p14:sldId id="784"/>
            <p14:sldId id="790"/>
          </p14:sldIdLst>
        </p14:section>
        <p14:section name="FHIR Bundles" id="{9FCE2D1C-E5CC-40F2-B91D-6F4129FE02D0}">
          <p14:sldIdLst>
            <p14:sldId id="567"/>
            <p14:sldId id="596"/>
            <p14:sldId id="726"/>
            <p14:sldId id="727"/>
            <p14:sldId id="598"/>
            <p14:sldId id="729"/>
            <p14:sldId id="730"/>
            <p14:sldId id="600"/>
            <p14:sldId id="732"/>
            <p14:sldId id="601"/>
            <p14:sldId id="602"/>
            <p14:sldId id="603"/>
            <p14:sldId id="604"/>
            <p14:sldId id="605"/>
            <p14:sldId id="606"/>
            <p14:sldId id="794"/>
            <p14:sldId id="607"/>
            <p14:sldId id="608"/>
            <p14:sldId id="795"/>
            <p14:sldId id="707"/>
            <p14:sldId id="706"/>
            <p14:sldId id="708"/>
            <p14:sldId id="709"/>
            <p14:sldId id="710"/>
            <p14:sldId id="796"/>
            <p14:sldId id="799"/>
            <p14:sldId id="883"/>
            <p14:sldId id="884"/>
            <p14:sldId id="797"/>
            <p14:sldId id="712"/>
            <p14:sldId id="807"/>
            <p14:sldId id="808"/>
            <p14:sldId id="798"/>
            <p14:sldId id="785"/>
            <p14:sldId id="786"/>
            <p14:sldId id="793"/>
            <p14:sldId id="792"/>
            <p14:sldId id="806"/>
          </p14:sldIdLst>
        </p14:section>
        <p14:section name="Day 2" id="{C587F2D1-66AE-4966-9A96-59B0D083FC1F}">
          <p14:sldIdLst>
            <p14:sldId id="805"/>
            <p14:sldId id="803"/>
            <p14:sldId id="800"/>
            <p14:sldId id="802"/>
          </p14:sldIdLst>
        </p14:section>
        <p14:section name="Searching with FHIR" id="{589852A8-52B0-4793-A46E-DEA28E1B5DC6}">
          <p14:sldIdLst>
            <p14:sldId id="566"/>
            <p14:sldId id="489"/>
            <p14:sldId id="399"/>
            <p14:sldId id="735"/>
            <p14:sldId id="495"/>
            <p14:sldId id="809"/>
            <p14:sldId id="810"/>
            <p14:sldId id="811"/>
            <p14:sldId id="497"/>
            <p14:sldId id="397"/>
            <p14:sldId id="398"/>
            <p14:sldId id="542"/>
            <p14:sldId id="812"/>
            <p14:sldId id="830"/>
            <p14:sldId id="832"/>
            <p14:sldId id="833"/>
            <p14:sldId id="834"/>
            <p14:sldId id="831"/>
            <p14:sldId id="836"/>
            <p14:sldId id="835"/>
            <p14:sldId id="829"/>
            <p14:sldId id="813"/>
            <p14:sldId id="814"/>
            <p14:sldId id="816"/>
          </p14:sldIdLst>
        </p14:section>
        <p14:section name="Profiles &amp; Conformance" id="{BCA0FEE3-0FCF-479C-B421-3182BB5F1EF5}">
          <p14:sldIdLst>
            <p14:sldId id="569"/>
            <p14:sldId id="838"/>
            <p14:sldId id="876"/>
            <p14:sldId id="839"/>
            <p14:sldId id="840"/>
            <p14:sldId id="841"/>
            <p14:sldId id="844"/>
            <p14:sldId id="845"/>
            <p14:sldId id="846"/>
            <p14:sldId id="847"/>
            <p14:sldId id="849"/>
            <p14:sldId id="850"/>
            <p14:sldId id="851"/>
            <p14:sldId id="852"/>
            <p14:sldId id="853"/>
            <p14:sldId id="856"/>
            <p14:sldId id="857"/>
            <p14:sldId id="858"/>
            <p14:sldId id="859"/>
            <p14:sldId id="860"/>
            <p14:sldId id="861"/>
            <p14:sldId id="862"/>
            <p14:sldId id="863"/>
            <p14:sldId id="865"/>
            <p14:sldId id="867"/>
            <p14:sldId id="868"/>
            <p14:sldId id="873"/>
            <p14:sldId id="881"/>
            <p14:sldId id="879"/>
            <p14:sldId id="662"/>
            <p14:sldId id="663"/>
            <p14:sldId id="664"/>
            <p14:sldId id="880"/>
            <p14:sldId id="821"/>
            <p14:sldId id="822"/>
            <p14:sldId id="820"/>
          </p14:sldIdLst>
        </p14:section>
        <p14:section name="FHIR Implementation Considerations" id="{4DD78056-6B6B-4397-8C91-4DC381932FB5}">
          <p14:sldIdLst>
            <p14:sldId id="568"/>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716"/>
            <p14:sldId id="685"/>
            <p14:sldId id="718"/>
            <p14:sldId id="717"/>
            <p14:sldId id="882"/>
            <p14:sldId id="552"/>
            <p14:sldId id="854"/>
            <p14:sldId id="885"/>
          </p14:sldIdLst>
        </p14:section>
        <p14:section name="Implementing FHIR" id="{2E1F8479-870E-4696-9914-B298810FDC31}">
          <p14:sldIdLst>
            <p14:sldId id="824"/>
            <p14:sldId id="570"/>
            <p14:sldId id="414"/>
            <p14:sldId id="643"/>
            <p14:sldId id="644"/>
            <p14:sldId id="645"/>
            <p14:sldId id="646"/>
            <p14:sldId id="471"/>
            <p14:sldId id="648"/>
            <p14:sldId id="649"/>
            <p14:sldId id="650"/>
            <p14:sldId id="651"/>
            <p14:sldId id="652"/>
            <p14:sldId id="653"/>
            <p14:sldId id="654"/>
            <p14:sldId id="749"/>
            <p14:sldId id="691"/>
            <p14:sldId id="698"/>
            <p14:sldId id="825"/>
            <p14:sldId id="826"/>
            <p14:sldId id="828"/>
          </p14:sldIdLst>
        </p14:section>
        <p14:section name="Conclusion" id="{7DEBD1BB-B2B9-4920-9486-022A914702CB}">
          <p14:sldIdLst>
            <p14:sldId id="524"/>
            <p14:sldId id="522"/>
            <p14:sldId id="878"/>
            <p14:sldId id="523"/>
            <p14:sldId id="877"/>
            <p14:sldId id="3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15" autoAdjust="0"/>
    <p:restoredTop sz="86418" autoAdjust="0"/>
  </p:normalViewPr>
  <p:slideViewPr>
    <p:cSldViewPr>
      <p:cViewPr>
        <p:scale>
          <a:sx n="66" d="100"/>
          <a:sy n="66" d="100"/>
        </p:scale>
        <p:origin x="-2826" y="-870"/>
      </p:cViewPr>
      <p:guideLst>
        <p:guide orient="horz" pos="2160"/>
        <p:guide pos="2880"/>
      </p:guideLst>
    </p:cSldViewPr>
  </p:slideViewPr>
  <p:outlineViewPr>
    <p:cViewPr>
      <p:scale>
        <a:sx n="33" d="100"/>
        <a:sy n="33" d="100"/>
      </p:scale>
      <p:origin x="0" y="32784"/>
    </p:cViewPr>
  </p:outlineViewPr>
  <p:notesTextViewPr>
    <p:cViewPr>
      <p:scale>
        <a:sx n="100" d="100"/>
        <a:sy n="100" d="100"/>
      </p:scale>
      <p:origin x="0" y="0"/>
    </p:cViewPr>
  </p:notesTextViewPr>
  <p:sorterViewPr>
    <p:cViewPr>
      <p:scale>
        <a:sx n="100" d="100"/>
        <a:sy n="100" d="100"/>
      </p:scale>
      <p:origin x="0" y="521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CE7A0A65-6F41-404D-96C4-6ABA7024FABB}" type="presOf" srcId="{D1EB14A3-E50B-4C6B-8B85-FC2F1AA58ED5}" destId="{ECAE1A64-3C26-4CD0-8055-16154FF0361B}" srcOrd="0" destOrd="0" presId="urn:microsoft.com/office/officeart/2005/8/layout/matrix3"/>
    <dgm:cxn modelId="{098D49E4-D5B0-4D3F-9F66-104D1EB7EF65}" type="presOf" srcId="{1439D559-D189-4FF1-A4FB-F22A15A268D1}" destId="{B6C28692-8BAE-4E06-A3BE-9AAFCCA84D47}" srcOrd="0" destOrd="0" presId="urn:microsoft.com/office/officeart/2005/8/layout/matrix3"/>
    <dgm:cxn modelId="{9D9B99DB-AEEC-4EDB-BD39-F6E907F3BB83}"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07674B6D-E384-42FD-819A-6EB7401A82BD}" type="presOf" srcId="{95D9FA2A-C5BC-4752-8E72-6799C0FBC1C6}" destId="{C9DED484-765B-4B50-9650-386C82457535}"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109CD951-A6C0-4765-8439-DC908331DEB9}" type="presOf" srcId="{3E4F9D75-D5D8-4314-ACBD-27833A7F9B37}" destId="{0F528374-3DE1-4486-B71C-82DC73192314}" srcOrd="0" destOrd="0" presId="urn:microsoft.com/office/officeart/2005/8/layout/matrix3"/>
    <dgm:cxn modelId="{1E595656-0FFB-4C03-A78A-6EA8A900F775}" type="presParOf" srcId="{0F528374-3DE1-4486-B71C-82DC73192314}" destId="{7476B03F-5A87-4E08-A32E-D8B9821AFAB6}" srcOrd="0" destOrd="0" presId="urn:microsoft.com/office/officeart/2005/8/layout/matrix3"/>
    <dgm:cxn modelId="{6886D3E4-650F-4469-9149-ECD13E6E8E2A}" type="presParOf" srcId="{0F528374-3DE1-4486-B71C-82DC73192314}" destId="{ECAE1A64-3C26-4CD0-8055-16154FF0361B}" srcOrd="1" destOrd="0" presId="urn:microsoft.com/office/officeart/2005/8/layout/matrix3"/>
    <dgm:cxn modelId="{82F58151-7F8E-4D20-96EB-396C1BDFC207}" type="presParOf" srcId="{0F528374-3DE1-4486-B71C-82DC73192314}" destId="{AA9D5778-9E54-41DB-BF3A-44486A11C644}" srcOrd="2" destOrd="0" presId="urn:microsoft.com/office/officeart/2005/8/layout/matrix3"/>
    <dgm:cxn modelId="{078F8B83-6525-441A-B639-1C127997C72A}" type="presParOf" srcId="{0F528374-3DE1-4486-B71C-82DC73192314}" destId="{B6C28692-8BAE-4E06-A3BE-9AAFCCA84D47}" srcOrd="3" destOrd="0" presId="urn:microsoft.com/office/officeart/2005/8/layout/matrix3"/>
    <dgm:cxn modelId="{1606004B-E562-4927-A59F-9EC663C3C2C8}"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t>
        <a:bodyPr/>
        <a:lstStyle/>
        <a:p>
          <a:endParaRPr lang="en-CA"/>
        </a:p>
      </dgm:t>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837D7FE4-AE03-4AC4-8D50-4016EEDD5C5E}" type="presOf" srcId="{95D9FA2A-C5BC-4752-8E72-6799C0FBC1C6}" destId="{C9DED484-765B-4B50-9650-386C82457535}" srcOrd="0" destOrd="0" presId="urn:microsoft.com/office/officeart/2005/8/layout/matrix3"/>
    <dgm:cxn modelId="{BA2442D3-84A0-49C0-99AD-D9FAA2F6D749}"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9EEAB38-2F48-4E10-A546-FCDECE73A0B0}" srcId="{3E4F9D75-D5D8-4314-ACBD-27833A7F9B37}" destId="{D1EB14A3-E50B-4C6B-8B85-FC2F1AA58ED5}" srcOrd="0" destOrd="0" parTransId="{FDE3662D-EA8F-4B9A-8DA5-E4008DC5088C}" sibTransId="{0BB29068-5E85-4EE8-91E1-2024FD512D06}"/>
    <dgm:cxn modelId="{4218ADCB-E1A6-4AB0-8A11-401F97C76E7B}" srcId="{3E4F9D75-D5D8-4314-ACBD-27833A7F9B37}" destId="{1439D559-D189-4FF1-A4FB-F22A15A268D1}" srcOrd="2" destOrd="0" parTransId="{5EE2399A-E4F7-46C2-AFD0-FCD2735CA036}" sibTransId="{7B39829F-0B46-49C4-AB74-4092A4A67217}"/>
    <dgm:cxn modelId="{B903A8EF-BA99-40D3-9D30-69303BF47796}" type="presOf" srcId="{B5E039F1-BBD9-49CA-AED0-167893AD4C2D}" destId="{AA9D5778-9E54-41DB-BF3A-44486A11C64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953FBDB9-ADC5-4C9C-A07D-2EE13D2AA498}" type="presOf" srcId="{D1EB14A3-E50B-4C6B-8B85-FC2F1AA58ED5}" destId="{ECAE1A64-3C26-4CD0-8055-16154FF0361B}" srcOrd="0" destOrd="0" presId="urn:microsoft.com/office/officeart/2005/8/layout/matrix3"/>
    <dgm:cxn modelId="{BD90DD11-8CEA-4755-8034-BAB53D7F3603}" type="presOf" srcId="{3E4F9D75-D5D8-4314-ACBD-27833A7F9B37}" destId="{0F528374-3DE1-4486-B71C-82DC73192314}" srcOrd="0" destOrd="0" presId="urn:microsoft.com/office/officeart/2005/8/layout/matrix3"/>
    <dgm:cxn modelId="{A37DBB1F-1B2D-487C-B6B6-FAFAAAAEA2A2}" type="presParOf" srcId="{0F528374-3DE1-4486-B71C-82DC73192314}" destId="{7476B03F-5A87-4E08-A32E-D8B9821AFAB6}" srcOrd="0" destOrd="0" presId="urn:microsoft.com/office/officeart/2005/8/layout/matrix3"/>
    <dgm:cxn modelId="{B681917B-9805-4A82-9DDD-B7576BABB6E9}" type="presParOf" srcId="{0F528374-3DE1-4486-B71C-82DC73192314}" destId="{ECAE1A64-3C26-4CD0-8055-16154FF0361B}" srcOrd="1" destOrd="0" presId="urn:microsoft.com/office/officeart/2005/8/layout/matrix3"/>
    <dgm:cxn modelId="{97FBA35B-0895-472C-A1D4-3898EEF20D29}" type="presParOf" srcId="{0F528374-3DE1-4486-B71C-82DC73192314}" destId="{AA9D5778-9E54-41DB-BF3A-44486A11C644}" srcOrd="2" destOrd="0" presId="urn:microsoft.com/office/officeart/2005/8/layout/matrix3"/>
    <dgm:cxn modelId="{82C8C783-B0B3-4251-B9F3-17E9B4472325}" type="presParOf" srcId="{0F528374-3DE1-4486-B71C-82DC73192314}" destId="{B6C28692-8BAE-4E06-A3BE-9AAFCCA84D47}" srcOrd="3" destOrd="0" presId="urn:microsoft.com/office/officeart/2005/8/layout/matrix3"/>
    <dgm:cxn modelId="{9EB1BFFD-BEBB-4EBA-9AD5-598862528FE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228600" y="0"/>
          <a:ext cx="2514599" cy="2514599"/>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467487" y="238886"/>
          <a:ext cx="980694" cy="9806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REST</a:t>
          </a:r>
          <a:endParaRPr lang="en-CA" sz="1100" b="1" kern="1200" dirty="0">
            <a:solidFill>
              <a:schemeClr val="tx1"/>
            </a:solidFill>
          </a:endParaRPr>
        </a:p>
      </dsp:txBody>
      <dsp:txXfrm>
        <a:off x="515361" y="286760"/>
        <a:ext cx="884946" cy="884946"/>
      </dsp:txXfrm>
    </dsp:sp>
    <dsp:sp modelId="{AA9D5778-9E54-41DB-BF3A-44486A11C644}">
      <dsp:nvSpPr>
        <dsp:cNvPr id="0" name=""/>
        <dsp:cNvSpPr/>
      </dsp:nvSpPr>
      <dsp:spPr>
        <a:xfrm>
          <a:off x="1523619" y="238886"/>
          <a:ext cx="980694" cy="98069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Documents</a:t>
          </a:r>
          <a:endParaRPr lang="en-CA" sz="1100" b="1" kern="1200" dirty="0">
            <a:solidFill>
              <a:schemeClr val="tx1"/>
            </a:solidFill>
          </a:endParaRPr>
        </a:p>
      </dsp:txBody>
      <dsp:txXfrm>
        <a:off x="1571493" y="286760"/>
        <a:ext cx="884946" cy="884946"/>
      </dsp:txXfrm>
    </dsp:sp>
    <dsp:sp modelId="{B6C28692-8BAE-4E06-A3BE-9AAFCCA84D47}">
      <dsp:nvSpPr>
        <dsp:cNvPr id="0" name=""/>
        <dsp:cNvSpPr/>
      </dsp:nvSpPr>
      <dsp:spPr>
        <a:xfrm>
          <a:off x="467487" y="1295019"/>
          <a:ext cx="980694" cy="98069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Messages</a:t>
          </a:r>
          <a:endParaRPr lang="en-CA" sz="1100" b="1" kern="1200" dirty="0">
            <a:solidFill>
              <a:schemeClr val="tx1"/>
            </a:solidFill>
          </a:endParaRPr>
        </a:p>
      </dsp:txBody>
      <dsp:txXfrm>
        <a:off x="515361" y="1342893"/>
        <a:ext cx="884946" cy="884946"/>
      </dsp:txXfrm>
    </dsp:sp>
    <dsp:sp modelId="{C9DED484-765B-4B50-9650-386C82457535}">
      <dsp:nvSpPr>
        <dsp:cNvPr id="0" name=""/>
        <dsp:cNvSpPr/>
      </dsp:nvSpPr>
      <dsp:spPr>
        <a:xfrm>
          <a:off x="1523619" y="1295019"/>
          <a:ext cx="980694" cy="98069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Services</a:t>
          </a:r>
          <a:endParaRPr lang="en-CA" sz="1100" b="1" kern="1200" dirty="0">
            <a:solidFill>
              <a:schemeClr val="tx1"/>
            </a:solidFill>
          </a:endParaRPr>
        </a:p>
      </dsp:txBody>
      <dsp:txXfrm>
        <a:off x="1571493" y="1342893"/>
        <a:ext cx="884946" cy="884946"/>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E592D5FE-85CA-40E6-8273-48A5F35DE016}" type="slidenum">
              <a:rPr lang="en-US"/>
              <a:pPr/>
              <a:t>‹#›</a:t>
            </a:fld>
            <a:endParaRPr lang="en-US"/>
          </a:p>
        </p:txBody>
      </p:sp>
    </p:spTree>
    <p:extLst>
      <p:ext uri="{BB962C8B-B14F-4D97-AF65-F5344CB8AC3E}">
        <p14:creationId xmlns:p14="http://schemas.microsoft.com/office/powerpoint/2010/main" val="9422203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r>
              <a:rPr lang="en-US" dirty="0" smtClean="0"/>
              <a:t>.</a:t>
            </a:r>
          </a:p>
          <a:p>
            <a:r>
              <a:rPr lang="en-US" dirty="0" smtClean="0"/>
              <a:t>More stuff on implementers, common scenarios &amp; paradigms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17</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208</a:t>
            </a:fld>
            <a:endParaRPr lang="en-US"/>
          </a:p>
        </p:txBody>
      </p:sp>
    </p:spTree>
    <p:extLst>
      <p:ext uri="{BB962C8B-B14F-4D97-AF65-F5344CB8AC3E}">
        <p14:creationId xmlns:p14="http://schemas.microsoft.com/office/powerpoint/2010/main" val="42622678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210</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smtClean="0"/>
              <a:t>First scenario is</a:t>
            </a:r>
            <a:r>
              <a:rPr lang="nl-NL" baseline="0" dirty="0" smtClean="0"/>
              <a:t> most common </a:t>
            </a:r>
            <a:r>
              <a:rPr lang="nl-NL" baseline="0" dirty="0" err="1" smtClean="0"/>
              <a:t>for</a:t>
            </a:r>
            <a:r>
              <a:rPr lang="nl-NL" baseline="0" dirty="0" smtClean="0"/>
              <a:t> </a:t>
            </a:r>
            <a:r>
              <a:rPr lang="nl-NL" baseline="0" dirty="0" err="1" smtClean="0"/>
              <a:t>existing</a:t>
            </a:r>
            <a:r>
              <a:rPr lang="nl-NL" baseline="0" dirty="0" smtClean="0"/>
              <a:t> databases: </a:t>
            </a:r>
            <a:r>
              <a:rPr lang="nl-NL" baseline="0" dirty="0" err="1" smtClean="0"/>
              <a:t>you</a:t>
            </a:r>
            <a:r>
              <a:rPr lang="nl-NL" baseline="0" dirty="0" smtClean="0"/>
              <a:t> have </a:t>
            </a:r>
            <a:r>
              <a:rPr lang="nl-NL" baseline="0" dirty="0" err="1" smtClean="0"/>
              <a:t>to</a:t>
            </a:r>
            <a:r>
              <a:rPr lang="nl-NL" baseline="0" dirty="0" smtClean="0"/>
              <a:t> map the FHIR </a:t>
            </a:r>
            <a:r>
              <a:rPr lang="nl-NL" baseline="0" dirty="0" err="1" smtClean="0"/>
              <a:t>structure</a:t>
            </a:r>
            <a:r>
              <a:rPr lang="nl-NL" baseline="0" dirty="0" smtClean="0"/>
              <a:t> (as </a:t>
            </a:r>
            <a:r>
              <a:rPr lang="nl-NL" baseline="0" dirty="0" err="1" smtClean="0"/>
              <a:t>POCO’s</a:t>
            </a:r>
            <a:r>
              <a:rPr lang="nl-NL" baseline="0" dirty="0" smtClean="0"/>
              <a:t>) </a:t>
            </a:r>
            <a:r>
              <a:rPr lang="nl-NL" baseline="0" dirty="0" err="1" smtClean="0"/>
              <a:t>onto</a:t>
            </a:r>
            <a:r>
              <a:rPr lang="nl-NL" baseline="0" dirty="0" smtClean="0"/>
              <a:t> </a:t>
            </a:r>
            <a:r>
              <a:rPr lang="nl-NL" baseline="0" dirty="0" err="1" smtClean="0"/>
              <a:t>your</a:t>
            </a:r>
            <a:r>
              <a:rPr lang="nl-NL" baseline="0" dirty="0" smtClean="0"/>
              <a:t> (</a:t>
            </a:r>
            <a:r>
              <a:rPr lang="nl-NL" baseline="0" dirty="0" err="1" smtClean="0"/>
              <a:t>existing</a:t>
            </a:r>
            <a:r>
              <a:rPr lang="nl-NL" baseline="0" dirty="0" smtClean="0"/>
              <a:t>) databases </a:t>
            </a:r>
            <a:r>
              <a:rPr lang="nl-NL" baseline="0" dirty="0" err="1" smtClean="0"/>
              <a:t>tables</a:t>
            </a:r>
            <a:r>
              <a:rPr lang="nl-NL" baseline="0" dirty="0" smtClean="0"/>
              <a:t>. Lot’s of mappings to support our nesting, cardinalities, data types</a:t>
            </a:r>
          </a:p>
          <a:p>
            <a:pPr marL="171450" indent="-171450">
              <a:buFont typeface="Arial" charset="0"/>
              <a:buChar char="•"/>
            </a:pPr>
            <a:r>
              <a:rPr lang="nl-NL" baseline="0" dirty="0" smtClean="0"/>
              <a:t>Second scenario </a:t>
            </a:r>
            <a:r>
              <a:rPr lang="nl-NL" baseline="0" dirty="0" err="1" smtClean="0"/>
              <a:t>uses</a:t>
            </a:r>
            <a:r>
              <a:rPr lang="nl-NL" baseline="0" dirty="0" smtClean="0"/>
              <a:t> the </a:t>
            </a:r>
            <a:r>
              <a:rPr lang="nl-NL" baseline="0" dirty="0" err="1" smtClean="0"/>
              <a:t>parsers</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t>
            </a:r>
            <a:r>
              <a:rPr lang="nl-NL" baseline="0" dirty="0" err="1" smtClean="0"/>
              <a:t>POCO’s</a:t>
            </a:r>
            <a:r>
              <a:rPr lang="nl-NL" baseline="0" dirty="0" smtClean="0"/>
              <a:t> </a:t>
            </a:r>
            <a:r>
              <a:rPr lang="nl-NL" baseline="0" dirty="0" err="1" smtClean="0"/>
              <a:t>then</a:t>
            </a:r>
            <a:r>
              <a:rPr lang="nl-NL" baseline="0" dirty="0" smtClean="0"/>
              <a:t> </a:t>
            </a:r>
            <a:r>
              <a:rPr lang="nl-NL" baseline="0" dirty="0" err="1" smtClean="0"/>
              <a:t>use</a:t>
            </a:r>
            <a:r>
              <a:rPr lang="nl-NL" baseline="0" dirty="0" smtClean="0"/>
              <a:t> a </a:t>
            </a:r>
            <a:r>
              <a:rPr lang="nl-NL" baseline="0" dirty="0" err="1" smtClean="0"/>
              <a:t>NoSql</a:t>
            </a:r>
            <a:r>
              <a:rPr lang="nl-NL" baseline="0" dirty="0" smtClean="0"/>
              <a:t> </a:t>
            </a:r>
            <a:r>
              <a:rPr lang="nl-NL" baseline="0" dirty="0" err="1" smtClean="0"/>
              <a:t>driver’s</a:t>
            </a:r>
            <a:r>
              <a:rPr lang="nl-NL" baseline="0" dirty="0" smtClean="0"/>
              <a:t> </a:t>
            </a:r>
            <a:r>
              <a:rPr lang="nl-NL" baseline="0" dirty="0" err="1" smtClean="0"/>
              <a:t>serialization</a:t>
            </a:r>
            <a:r>
              <a:rPr lang="nl-NL" baseline="0" dirty="0" smtClean="0"/>
              <a:t> </a:t>
            </a:r>
            <a:r>
              <a:rPr lang="nl-NL" baseline="0" dirty="0" err="1" smtClean="0"/>
              <a:t>possibilities</a:t>
            </a:r>
            <a:r>
              <a:rPr lang="nl-NL" baseline="0" dirty="0" smtClean="0"/>
              <a:t> </a:t>
            </a:r>
            <a:r>
              <a:rPr lang="nl-NL" baseline="0" dirty="0" err="1" smtClean="0"/>
              <a:t>to</a:t>
            </a:r>
            <a:r>
              <a:rPr lang="nl-NL" baseline="0" dirty="0" smtClean="0"/>
              <a:t> store the </a:t>
            </a:r>
            <a:r>
              <a:rPr lang="nl-NL" baseline="0" dirty="0" err="1" smtClean="0"/>
              <a:t>structure</a:t>
            </a:r>
            <a:r>
              <a:rPr lang="nl-NL" baseline="0" dirty="0" smtClean="0"/>
              <a:t>-as-is in </a:t>
            </a:r>
            <a:r>
              <a:rPr lang="nl-NL" baseline="0" dirty="0" err="1" smtClean="0"/>
              <a:t>NoSql</a:t>
            </a:r>
            <a:endParaRPr lang="nl-NL" baseline="0" dirty="0" smtClean="0"/>
          </a:p>
          <a:p>
            <a:pPr marL="171450" indent="-171450">
              <a:buFont typeface="Arial" charset="0"/>
              <a:buChar char="•"/>
            </a:pPr>
            <a:r>
              <a:rPr lang="nl-NL" baseline="0" dirty="0" err="1" smtClean="0"/>
              <a:t>Third</a:t>
            </a:r>
            <a:r>
              <a:rPr lang="nl-NL" baseline="0" dirty="0" smtClean="0"/>
              <a:t> scenario </a:t>
            </a:r>
            <a:r>
              <a:rPr lang="nl-NL" baseline="0" dirty="0" err="1" smtClean="0"/>
              <a:t>uses</a:t>
            </a:r>
            <a:r>
              <a:rPr lang="nl-NL" baseline="0" dirty="0" smtClean="0"/>
              <a:t> </a:t>
            </a:r>
            <a:r>
              <a:rPr lang="nl-NL" baseline="0" dirty="0" err="1" smtClean="0"/>
              <a:t>POCO’s</a:t>
            </a:r>
            <a:r>
              <a:rPr lang="nl-NL" baseline="0" dirty="0" smtClean="0"/>
              <a:t> </a:t>
            </a:r>
            <a:r>
              <a:rPr lang="nl-NL" baseline="0" dirty="0" err="1" smtClean="0"/>
              <a:t>and</a:t>
            </a:r>
            <a:r>
              <a:rPr lang="nl-NL" baseline="0" dirty="0" smtClean="0"/>
              <a:t> DBMS, but </a:t>
            </a:r>
            <a:r>
              <a:rPr lang="nl-NL" baseline="0" dirty="0" err="1" smtClean="0"/>
              <a:t>instead</a:t>
            </a:r>
            <a:r>
              <a:rPr lang="nl-NL" baseline="0" dirty="0" smtClean="0"/>
              <a:t> of </a:t>
            </a:r>
            <a:r>
              <a:rPr lang="nl-NL" baseline="0" dirty="0" err="1" smtClean="0"/>
              <a:t>mapping</a:t>
            </a:r>
            <a:r>
              <a:rPr lang="nl-NL" baseline="0" dirty="0" smtClean="0"/>
              <a:t> FHIR </a:t>
            </a:r>
            <a:r>
              <a:rPr lang="nl-NL" baseline="0" dirty="0" err="1" smtClean="0"/>
              <a:t>to</a:t>
            </a:r>
            <a:r>
              <a:rPr lang="nl-NL" baseline="0" dirty="0" smtClean="0"/>
              <a:t> </a:t>
            </a:r>
            <a:r>
              <a:rPr lang="nl-NL" baseline="0" dirty="0" err="1" smtClean="0"/>
              <a:t>tables</a:t>
            </a:r>
            <a:r>
              <a:rPr lang="nl-NL" baseline="0" dirty="0" smtClean="0"/>
              <a:t>, stores the data as-is </a:t>
            </a:r>
            <a:r>
              <a:rPr lang="nl-NL" baseline="0" dirty="0" err="1" smtClean="0"/>
              <a:t>into</a:t>
            </a:r>
            <a:r>
              <a:rPr lang="nl-NL" baseline="0" dirty="0" smtClean="0"/>
              <a:t> </a:t>
            </a:r>
            <a:r>
              <a:rPr lang="nl-NL" baseline="0" dirty="0" err="1" smtClean="0"/>
              <a:t>blob</a:t>
            </a:r>
            <a:r>
              <a:rPr lang="nl-NL" baseline="0" dirty="0" smtClean="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t>213</a:t>
            </a:fld>
            <a:endParaRPr lang="nl-NL"/>
          </a:p>
        </p:txBody>
      </p:sp>
    </p:spTree>
    <p:extLst>
      <p:ext uri="{BB962C8B-B14F-4D97-AF65-F5344CB8AC3E}">
        <p14:creationId xmlns:p14="http://schemas.microsoft.com/office/powerpoint/2010/main" val="26374003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214</a:t>
            </a:fld>
            <a:endParaRPr lang="en-US"/>
          </a:p>
        </p:txBody>
      </p:sp>
    </p:spTree>
    <p:extLst>
      <p:ext uri="{BB962C8B-B14F-4D97-AF65-F5344CB8AC3E}">
        <p14:creationId xmlns:p14="http://schemas.microsoft.com/office/powerpoint/2010/main" val="1288612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tried to find</a:t>
            </a:r>
            <a:r>
              <a:rPr lang="en-US" baseline="0" dirty="0" smtClean="0"/>
              <a:t> a way to </a:t>
            </a:r>
            <a:r>
              <a:rPr lang="en-US" i="1" baseline="0" dirty="0" smtClean="0"/>
              <a:t>automatically</a:t>
            </a:r>
            <a:r>
              <a:rPr lang="en-US" baseline="0" dirty="0" smtClean="0"/>
              <a:t>  convert between the two so you could round-trip…</a:t>
            </a:r>
          </a:p>
          <a:p>
            <a:pPr marL="171450" indent="-171450">
              <a:buFontTx/>
              <a:buChar char="-"/>
            </a:pPr>
            <a:r>
              <a:rPr lang="en-US" baseline="0" dirty="0" smtClean="0"/>
              <a:t>But discovered you’d need additional </a:t>
            </a:r>
            <a:r>
              <a:rPr lang="en-US" i="1" baseline="0" dirty="0" smtClean="0"/>
              <a:t>metadata</a:t>
            </a:r>
            <a:r>
              <a:rPr lang="en-US" i="0" baseline="0" dirty="0" smtClean="0"/>
              <a:t> to do that, or vendor-specific solutions</a:t>
            </a:r>
          </a:p>
          <a:p>
            <a:pPr marL="171450" indent="-171450">
              <a:buFontTx/>
              <a:buChar char="-"/>
            </a:pPr>
            <a:r>
              <a:rPr lang="en-US" i="0" baseline="0" dirty="0" smtClean="0"/>
              <a:t>Decided </a:t>
            </a:r>
            <a:r>
              <a:rPr lang="en-US" i="1" baseline="0" dirty="0" smtClean="0"/>
              <a:t>not</a:t>
            </a:r>
            <a:r>
              <a:rPr lang="en-US" i="0" baseline="0" dirty="0" smtClean="0"/>
              <a:t> to introduce these: result was weird Xml or weird </a:t>
            </a:r>
            <a:r>
              <a:rPr lang="en-US" i="0" baseline="0" dirty="0" err="1" smtClean="0"/>
              <a:t>Json</a:t>
            </a:r>
            <a:endParaRPr lang="en-US" i="0" baseline="0" dirty="0" smtClean="0"/>
          </a:p>
          <a:p>
            <a:pPr marL="171450" indent="-171450">
              <a:buFontTx/>
              <a:buChar char="-"/>
            </a:pPr>
            <a:r>
              <a:rPr lang="en-US" i="0" baseline="0" dirty="0" smtClean="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215</a:t>
            </a:fld>
            <a:endParaRPr lang="en-US"/>
          </a:p>
        </p:txBody>
      </p:sp>
    </p:spTree>
    <p:extLst>
      <p:ext uri="{BB962C8B-B14F-4D97-AF65-F5344CB8AC3E}">
        <p14:creationId xmlns:p14="http://schemas.microsoft.com/office/powerpoint/2010/main" val="28700021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216</a:t>
            </a:fld>
            <a:endParaRPr lang="en-US"/>
          </a:p>
        </p:txBody>
      </p:sp>
    </p:spTree>
    <p:extLst>
      <p:ext uri="{BB962C8B-B14F-4D97-AF65-F5344CB8AC3E}">
        <p14:creationId xmlns:p14="http://schemas.microsoft.com/office/powerpoint/2010/main" val="27567283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218</a:t>
            </a:fld>
            <a:endParaRPr lang="en-US"/>
          </a:p>
        </p:txBody>
      </p:sp>
    </p:spTree>
    <p:extLst>
      <p:ext uri="{BB962C8B-B14F-4D97-AF65-F5344CB8AC3E}">
        <p14:creationId xmlns:p14="http://schemas.microsoft.com/office/powerpoint/2010/main" val="3048862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You might have to keep the original (as you received it on the service interface), for attestation/digital signatures</a:t>
            </a:r>
          </a:p>
          <a:p>
            <a:pPr marL="171450" indent="-171450">
              <a:buFont typeface="Arial" charset="0"/>
              <a:buChar char="•"/>
            </a:pPr>
            <a:r>
              <a:rPr lang="en-US" baseline="0" dirty="0" smtClean="0"/>
              <a:t>Store the binaries in another location (e.g. Amazon S3, </a:t>
            </a:r>
            <a:r>
              <a:rPr lang="en-US" baseline="0" dirty="0" err="1" smtClean="0"/>
              <a:t>filesystem</a:t>
            </a:r>
            <a:r>
              <a:rPr lang="en-US" baseline="0" dirty="0" smtClean="0"/>
              <a:t>)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222</a:t>
            </a:fld>
            <a:endParaRPr lang="en-US"/>
          </a:p>
        </p:txBody>
      </p:sp>
    </p:spTree>
    <p:extLst>
      <p:ext uri="{BB962C8B-B14F-4D97-AF65-F5344CB8AC3E}">
        <p14:creationId xmlns:p14="http://schemas.microsoft.com/office/powerpoint/2010/main" val="12361117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225</a:t>
            </a:fld>
            <a:endParaRPr lang="en-US"/>
          </a:p>
        </p:txBody>
      </p:sp>
    </p:spTree>
    <p:extLst>
      <p:ext uri="{BB962C8B-B14F-4D97-AF65-F5344CB8AC3E}">
        <p14:creationId xmlns:p14="http://schemas.microsoft.com/office/powerpoint/2010/main" val="23758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226</a:t>
            </a:fld>
            <a:endParaRPr lang="en-US"/>
          </a:p>
        </p:txBody>
      </p:sp>
    </p:spTree>
    <p:extLst>
      <p:ext uri="{BB962C8B-B14F-4D97-AF65-F5344CB8AC3E}">
        <p14:creationId xmlns:p14="http://schemas.microsoft.com/office/powerpoint/2010/main" val="2062272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 read the v3 spec? – modeler</a:t>
            </a:r>
            <a:r>
              <a:rPr lang="en-US" baseline="0" dirty="0" smtClean="0"/>
              <a:t> &amp; balloter focused</a:t>
            </a:r>
            <a:endParaRPr lang="en-US" dirty="0" smtClean="0"/>
          </a:p>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18</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a:t>
            </a:r>
            <a:r>
              <a:rPr lang="en-US" baseline="0" dirty="0" smtClean="0"/>
              <a:t> server might defer validation to another server (because it doesn’t know the profile)</a:t>
            </a:r>
          </a:p>
          <a:p>
            <a:pPr marL="171450" indent="-171450">
              <a:buFontTx/>
              <a:buChar char="-"/>
            </a:pPr>
            <a:r>
              <a:rPr lang="en-US" baseline="0" dirty="0" smtClean="0"/>
              <a:t>A server may fetch the “unknown” profile and validate it itself</a:t>
            </a:r>
          </a:p>
          <a:p>
            <a:pPr marL="171450" indent="-171450">
              <a:buFontTx/>
              <a:buChar char="-"/>
            </a:pPr>
            <a:r>
              <a:rPr lang="en-US" baseline="0" dirty="0" smtClean="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231</a:t>
            </a:fld>
            <a:endParaRPr lang="en-CA" dirty="0"/>
          </a:p>
        </p:txBody>
      </p:sp>
    </p:spTree>
    <p:extLst>
      <p:ext uri="{BB962C8B-B14F-4D97-AF65-F5344CB8AC3E}">
        <p14:creationId xmlns:p14="http://schemas.microsoft.com/office/powerpoint/2010/main" val="17483297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for warning and information messages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234</a:t>
            </a:fld>
            <a:endParaRPr lang="en-US"/>
          </a:p>
        </p:txBody>
      </p:sp>
    </p:spTree>
    <p:extLst>
      <p:ext uri="{BB962C8B-B14F-4D97-AF65-F5344CB8AC3E}">
        <p14:creationId xmlns:p14="http://schemas.microsoft.com/office/powerpoint/2010/main" val="39899847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236</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237</a:t>
            </a:fld>
            <a:endParaRPr lang="en-US"/>
          </a:p>
        </p:txBody>
      </p:sp>
    </p:spTree>
    <p:extLst>
      <p:ext uri="{BB962C8B-B14F-4D97-AF65-F5344CB8AC3E}">
        <p14:creationId xmlns:p14="http://schemas.microsoft.com/office/powerpoint/2010/main" val="28641487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239</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240</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Enums</a:t>
            </a:r>
            <a:r>
              <a:rPr lang="en-US" dirty="0" smtClean="0"/>
              <a:t> are generated for coded types with required,</a:t>
            </a:r>
            <a:r>
              <a:rPr lang="en-US" baseline="0" dirty="0" smtClean="0"/>
              <a:t> fixed, </a:t>
            </a:r>
            <a:r>
              <a:rPr lang="en-US" baseline="0" dirty="0" err="1" smtClean="0"/>
              <a:t>valuesets</a:t>
            </a:r>
            <a:endParaRPr lang="en-US" baseline="0" dirty="0" smtClean="0"/>
          </a:p>
          <a:p>
            <a:pPr marL="171450" indent="-171450">
              <a:buFontTx/>
              <a:buChar char="-"/>
            </a:pPr>
            <a:r>
              <a:rPr lang="en-US" baseline="0" dirty="0" smtClean="0"/>
              <a:t>Nested classes are defined for each component in a Resource, all nested directly within the Resource</a:t>
            </a:r>
            <a:endParaRPr lang="en-US" dirty="0" smtClean="0"/>
          </a:p>
          <a:p>
            <a:pPr marL="171450" indent="-171450">
              <a:buFontTx/>
              <a:buChar char="-"/>
            </a:pPr>
            <a:r>
              <a:rPr lang="en-US" dirty="0" smtClean="0"/>
              <a:t>Cardinality &gt; 1 =&gt; becomes</a:t>
            </a:r>
            <a:r>
              <a:rPr lang="en-US" baseline="0" dirty="0" smtClean="0"/>
              <a:t> a List&lt;&gt;</a:t>
            </a:r>
          </a:p>
          <a:p>
            <a:pPr marL="171450" indent="-171450">
              <a:buFontTx/>
              <a:buChar char="-"/>
            </a:pPr>
            <a:r>
              <a:rPr lang="en-US" baseline="0" dirty="0" smtClean="0"/>
              <a:t>Cardinality 1 =&gt; Not expressed in model, but done in validation</a:t>
            </a:r>
          </a:p>
          <a:p>
            <a:pPr marL="171450" indent="-171450">
              <a:buFontTx/>
              <a:buChar char="-"/>
            </a:pPr>
            <a:r>
              <a:rPr lang="en-US" baseline="0" dirty="0" smtClean="0"/>
              <a:t>All classes are partial so you can add code them in another code file (keeping </a:t>
            </a:r>
            <a:r>
              <a:rPr lang="en-US" baseline="0" dirty="0" err="1" smtClean="0"/>
              <a:t>generated+handcrafted</a:t>
            </a:r>
            <a:r>
              <a:rPr lang="en-US" baseline="0" dirty="0" smtClean="0"/>
              <a:t> code separate)</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241</a:t>
            </a:fld>
            <a:endParaRPr lang="en-US"/>
          </a:p>
        </p:txBody>
      </p:sp>
    </p:spTree>
    <p:extLst>
      <p:ext uri="{BB962C8B-B14F-4D97-AF65-F5344CB8AC3E}">
        <p14:creationId xmlns:p14="http://schemas.microsoft.com/office/powerpoint/2010/main" val="38958146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update this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242</a:t>
            </a:fld>
            <a:endParaRPr lang="en-US"/>
          </a:p>
        </p:txBody>
      </p:sp>
    </p:spTree>
    <p:extLst>
      <p:ext uri="{BB962C8B-B14F-4D97-AF65-F5344CB8AC3E}">
        <p14:creationId xmlns:p14="http://schemas.microsoft.com/office/powerpoint/2010/main" val="10775012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246</a:t>
            </a:fld>
            <a:endParaRPr lang="en-US"/>
          </a:p>
        </p:txBody>
      </p:sp>
    </p:spTree>
    <p:extLst>
      <p:ext uri="{BB962C8B-B14F-4D97-AF65-F5344CB8AC3E}">
        <p14:creationId xmlns:p14="http://schemas.microsoft.com/office/powerpoint/2010/main" val="23522707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a:t>
            </a:r>
          </a:p>
          <a:p>
            <a:r>
              <a:rPr lang="en-US" dirty="0" smtClean="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254</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Out-of-the box libraries for Java and C# to </a:t>
            </a:r>
            <a:r>
              <a:rPr lang="en-US" baseline="0" dirty="0" err="1" smtClean="0"/>
              <a:t>kickstart</a:t>
            </a:r>
            <a:r>
              <a:rPr lang="en-US" baseline="0" dirty="0" smtClean="0"/>
              <a:t> building clients &amp; servers</a:t>
            </a:r>
          </a:p>
          <a:p>
            <a:pPr marL="171428" indent="-171428">
              <a:buFont typeface="Arial" charset="0"/>
              <a:buChar char="•"/>
            </a:pPr>
            <a:r>
              <a:rPr lang="en-US" baseline="0" dirty="0" smtClean="0"/>
              <a:t>Test servers to have someone to talk to</a:t>
            </a:r>
          </a:p>
          <a:p>
            <a:pPr marL="171428" indent="-171428">
              <a:buFont typeface="Arial" charset="0"/>
              <a:buChar char="•"/>
            </a:pPr>
            <a:r>
              <a:rPr lang="en-US" dirty="0" smtClean="0"/>
              <a:t>Community</a:t>
            </a:r>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19</a:t>
            </a:fld>
            <a:endParaRPr lang="en-US"/>
          </a:p>
        </p:txBody>
      </p:sp>
    </p:spTree>
    <p:extLst>
      <p:ext uri="{BB962C8B-B14F-4D97-AF65-F5344CB8AC3E}">
        <p14:creationId xmlns:p14="http://schemas.microsoft.com/office/powerpoint/2010/main" val="3607029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257</a:t>
            </a:fld>
            <a:endParaRPr lang="en-US"/>
          </a:p>
        </p:txBody>
      </p:sp>
    </p:spTree>
    <p:extLst>
      <p:ext uri="{BB962C8B-B14F-4D97-AF65-F5344CB8AC3E}">
        <p14:creationId xmlns:p14="http://schemas.microsoft.com/office/powerpoint/2010/main" val="1109164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258</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social web, green field are most likely adopters, though significant interest from other quarters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260</a:t>
            </a:fld>
            <a:endParaRPr lang="en-US"/>
          </a:p>
        </p:txBody>
      </p:sp>
    </p:spTree>
    <p:extLst>
      <p:ext uri="{BB962C8B-B14F-4D97-AF65-F5344CB8AC3E}">
        <p14:creationId xmlns:p14="http://schemas.microsoft.com/office/powerpoint/2010/main" val="56533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263</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Don’t forget your evaluations!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20</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syntax</a:t>
            </a:r>
            <a:r>
              <a:rPr lang="en-US" baseline="0" dirty="0" smtClean="0"/>
              <a:t> for all – improves interoperability, ability to leverage profiles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a:t>
            </a:fld>
            <a:endParaRPr lang="en-US"/>
          </a:p>
        </p:txBody>
      </p:sp>
    </p:spTree>
    <p:extLst>
      <p:ext uri="{BB962C8B-B14F-4D97-AF65-F5344CB8AC3E}">
        <p14:creationId xmlns:p14="http://schemas.microsoft.com/office/powerpoint/2010/main" val="101467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learning </a:t>
            </a:r>
            <a:r>
              <a:rPr lang="en-US" dirty="0" smtClean="0"/>
              <a:t>curve</a:t>
            </a:r>
          </a:p>
          <a:p>
            <a:r>
              <a:rPr lang="en-US" dirty="0" smtClean="0"/>
              <a:t>Use the RIM in a different way</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23</a:t>
            </a:fld>
            <a:endParaRPr lang="en-CA" dirty="0"/>
          </a:p>
        </p:txBody>
      </p:sp>
    </p:spTree>
    <p:extLst>
      <p:ext uri="{BB962C8B-B14F-4D97-AF65-F5344CB8AC3E}">
        <p14:creationId xmlns:p14="http://schemas.microsoft.com/office/powerpoint/2010/main" val="45226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FHIR allows defining additional services via the “query” mechanism as well as custom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25</a:t>
            </a:fld>
            <a:endParaRPr lang="en-CA" dirty="0"/>
          </a:p>
        </p:txBody>
      </p:sp>
    </p:spTree>
    <p:extLst>
      <p:ext uri="{BB962C8B-B14F-4D97-AF65-F5344CB8AC3E}">
        <p14:creationId xmlns:p14="http://schemas.microsoft.com/office/powerpoint/2010/main" val="3187152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12:05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27</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Jump to the spec.  Jump around.  Finish ~10am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28</a:t>
            </a:fld>
            <a:endParaRPr lang="en-US"/>
          </a:p>
        </p:txBody>
      </p:sp>
    </p:spTree>
    <p:extLst>
      <p:ext uri="{BB962C8B-B14F-4D97-AF65-F5344CB8AC3E}">
        <p14:creationId xmlns:p14="http://schemas.microsoft.com/office/powerpoint/2010/main" val="62089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Record individually, then discuss as a group</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37</a:t>
            </a:fld>
            <a:endParaRPr lang="en-US"/>
          </a:p>
        </p:txBody>
      </p:sp>
    </p:spTree>
    <p:extLst>
      <p:ext uri="{BB962C8B-B14F-4D97-AF65-F5344CB8AC3E}">
        <p14:creationId xmlns:p14="http://schemas.microsoft.com/office/powerpoint/2010/main" val="413715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start-10:00</a:t>
            </a:r>
            <a:r>
              <a:rPr lang="en-US" baseline="0" dirty="0" smtClean="0"/>
              <a:t> (10 minutes)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38</a:t>
            </a:fld>
            <a:endParaRPr lang="en-US"/>
          </a:p>
        </p:txBody>
      </p:sp>
    </p:spTree>
    <p:extLst>
      <p:ext uri="{BB962C8B-B14F-4D97-AF65-F5344CB8AC3E}">
        <p14:creationId xmlns:p14="http://schemas.microsoft.com/office/powerpoint/2010/main" val="137490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Unit</a:t>
            </a:r>
            <a:r>
              <a:rPr lang="en-US" baseline="0" dirty="0" smtClean="0"/>
              <a:t> of storage / transaction: you cannot send “partial” updates</a:t>
            </a:r>
          </a:p>
          <a:p>
            <a:pPr marL="171428" indent="-171428">
              <a:buFontTx/>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41</a:t>
            </a:fld>
            <a:endParaRPr lang="en-US"/>
          </a:p>
        </p:txBody>
      </p:sp>
    </p:spTree>
    <p:extLst>
      <p:ext uri="{BB962C8B-B14F-4D97-AF65-F5344CB8AC3E}">
        <p14:creationId xmlns:p14="http://schemas.microsoft.com/office/powerpoint/2010/main" val="2369168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42</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44</a:t>
            </a:fld>
            <a:endParaRPr lang="en-CA" dirty="0"/>
          </a:p>
        </p:txBody>
      </p:sp>
    </p:spTree>
    <p:extLst>
      <p:ext uri="{BB962C8B-B14F-4D97-AF65-F5344CB8AC3E}">
        <p14:creationId xmlns:p14="http://schemas.microsoft.com/office/powerpoint/2010/main" val="85032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t>45</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What would people like to see? – end around 11:00</a:t>
            </a:r>
          </a:p>
          <a:p>
            <a:pPr marL="171428" indent="-171428">
              <a:buFont typeface="Arial" charset="0"/>
              <a:buChar char="•"/>
            </a:pPr>
            <a:endParaRPr lang="en-US" dirty="0" smtClean="0"/>
          </a:p>
          <a:p>
            <a:pPr marL="171428" indent="-171428">
              <a:buFont typeface="Arial" charset="0"/>
              <a:buChar char="•"/>
            </a:pPr>
            <a:r>
              <a:rPr lang="en-US" dirty="0" smtClean="0"/>
              <a:t>Always </a:t>
            </a:r>
            <a:r>
              <a:rPr lang="en-US" dirty="0" smtClean="0"/>
              <a:t>the same structure:</a:t>
            </a:r>
            <a:r>
              <a:rPr lang="en-US" baseline="0" dirty="0" smtClean="0"/>
              <a:t> intro, UML diagram, “pseudo xml”, bindings, notes, search parameters</a:t>
            </a:r>
          </a:p>
          <a:p>
            <a:pPr marL="171428" indent="-171428">
              <a:buFont typeface="Arial" charset="0"/>
              <a:buChar char="•"/>
            </a:pPr>
            <a:r>
              <a:rPr lang="en-US" baseline="0" dirty="0" smtClean="0"/>
              <a:t>Formal definitions, mappings</a:t>
            </a:r>
          </a:p>
          <a:p>
            <a:pPr marL="171428" indent="-171428">
              <a:buFont typeface="Arial" charset="0"/>
              <a:buChar char="•"/>
            </a:pPr>
            <a:r>
              <a:rPr lang="en-US" baseline="0" dirty="0" smtClean="0"/>
              <a:t>Examples!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46</a:t>
            </a:fld>
            <a:endParaRPr lang="en-US"/>
          </a:p>
        </p:txBody>
      </p:sp>
    </p:spTree>
    <p:extLst>
      <p:ext uri="{BB962C8B-B14F-4D97-AF65-F5344CB8AC3E}">
        <p14:creationId xmlns:p14="http://schemas.microsoft.com/office/powerpoint/2010/main" val="172130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smtClean="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a:t>
            </a:r>
            <a:r>
              <a:rPr lang="en-US" dirty="0" smtClean="0"/>
              <a:t>its </a:t>
            </a:r>
            <a:r>
              <a:rPr lang="en-US" dirty="0"/>
              <a:t>subject, and it links to a </a:t>
            </a:r>
            <a:r>
              <a:rPr lang="en-US" dirty="0">
                <a:hlinkClick r:id="rId5"/>
              </a:rPr>
              <a:t>Procedure</a:t>
            </a:r>
            <a:r>
              <a:rPr lang="en-US" dirty="0"/>
              <a:t> resource as </a:t>
            </a:r>
            <a:r>
              <a:rPr lang="en-US" dirty="0" smtClean="0"/>
              <a:t>its </a:t>
            </a:r>
            <a:r>
              <a:rPr lang="en-US" dirty="0"/>
              <a:t>cause, there is no automatic rule or implication that the procedure has the same patient as </a:t>
            </a:r>
            <a:r>
              <a:rPr lang="en-US" dirty="0" smtClean="0"/>
              <a:t>its </a:t>
            </a:r>
            <a:r>
              <a:rPr lang="en-US" dirty="0"/>
              <a:t>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a:p>
        </p:txBody>
      </p:sp>
    </p:spTree>
    <p:extLst>
      <p:ext uri="{BB962C8B-B14F-4D97-AF65-F5344CB8AC3E}">
        <p14:creationId xmlns:p14="http://schemas.microsoft.com/office/powerpoint/2010/main" val="2992774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dirty="0" smtClean="0"/>
              <a:t>Practitioner – the Resource root</a:t>
            </a:r>
          </a:p>
          <a:p>
            <a:pPr marL="171428" indent="-171428">
              <a:buFontTx/>
              <a:buChar char="-"/>
            </a:pPr>
            <a:r>
              <a:rPr lang="en-US" baseline="0" dirty="0" smtClean="0"/>
              <a:t>Qualification is a component within Practitioner</a:t>
            </a:r>
          </a:p>
          <a:p>
            <a:pPr marL="171428" indent="-171428">
              <a:buFontTx/>
              <a:buChar char="-"/>
            </a:pPr>
            <a:r>
              <a:rPr lang="en-US" baseline="0" dirty="0" smtClean="0"/>
              <a:t>Use of non-primitive “data types” / “value types”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References</a:t>
            </a:r>
            <a:r>
              <a:rPr lang="nl-NL" baseline="0" dirty="0" smtClean="0"/>
              <a:t> between resources are not by “business key”, it</a:t>
            </a:r>
            <a:r>
              <a:rPr lang="nl-NL" dirty="0" smtClean="0"/>
              <a:t> is *not* the patient id, it’s a REST URI!</a:t>
            </a:r>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49</a:t>
            </a:fld>
            <a:endParaRPr lang="en-CA" dirty="0"/>
          </a:p>
        </p:txBody>
      </p:sp>
    </p:spTree>
    <p:extLst>
      <p:ext uri="{BB962C8B-B14F-4D97-AF65-F5344CB8AC3E}">
        <p14:creationId xmlns:p14="http://schemas.microsoft.com/office/powerpoint/2010/main" val="821652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50</a:t>
            </a:fld>
            <a:endParaRPr lang="en-US"/>
          </a:p>
        </p:txBody>
      </p:sp>
    </p:spTree>
    <p:extLst>
      <p:ext uri="{BB962C8B-B14F-4D97-AF65-F5344CB8AC3E}">
        <p14:creationId xmlns:p14="http://schemas.microsoft.com/office/powerpoint/2010/main" val="212142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Very important concept,</a:t>
            </a:r>
            <a:r>
              <a:rPr lang="en-US" baseline="0" noProof="0" dirty="0" smtClean="0"/>
              <a:t> comparable with the “Aggregate” notion of Domain Driven Design, for which many useful implementation strategies have been documented on the internet.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52</a:t>
            </a:fld>
            <a:endParaRPr lang="en-US"/>
          </a:p>
        </p:txBody>
      </p:sp>
    </p:spTree>
    <p:extLst>
      <p:ext uri="{BB962C8B-B14F-4D97-AF65-F5344CB8AC3E}">
        <p14:creationId xmlns:p14="http://schemas.microsoft.com/office/powerpoint/2010/main" val="3313867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Only the Resources are user-definable, other types are “built-in”</a:t>
            </a:r>
          </a:p>
          <a:p>
            <a:pPr marL="171450" indent="-171450">
              <a:buFontTx/>
              <a:buChar char="-"/>
            </a:pPr>
            <a:r>
              <a:rPr lang="en-US" dirty="0" smtClean="0"/>
              <a:t>Derived primitives are patterns -&gt; validation consists of </a:t>
            </a:r>
            <a:r>
              <a:rPr lang="en-US" dirty="0" err="1" smtClean="0"/>
              <a:t>regexp</a:t>
            </a:r>
            <a:r>
              <a:rPr lang="en-US" dirty="0" smtClean="0"/>
              <a:t> matching</a:t>
            </a:r>
          </a:p>
          <a:p>
            <a:pPr marL="171450" indent="-171450">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50" indent="-171450">
              <a:buFontTx/>
              <a:buChar char="-"/>
            </a:pPr>
            <a:r>
              <a:rPr lang="en-US" dirty="0" smtClean="0"/>
              <a:t>Narrative </a:t>
            </a:r>
            <a:r>
              <a:rPr lang="en-US" dirty="0" smtClean="0"/>
              <a:t>ONLY </a:t>
            </a:r>
            <a:r>
              <a:rPr lang="en-US" dirty="0" smtClean="0"/>
              <a:t>used in Resources</a:t>
            </a:r>
          </a:p>
          <a:p>
            <a:pPr marL="171450" indent="-171450">
              <a:buFontTx/>
              <a:buChar char="-"/>
            </a:pPr>
            <a:r>
              <a:rPr lang="en-US" dirty="0" smtClean="0"/>
              <a:t>Resources can use both (derived) primitives and composite data types in its definitions</a:t>
            </a:r>
          </a:p>
          <a:p>
            <a:pPr marL="171450" indent="-171450">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53</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a:t>
            </a:r>
            <a:r>
              <a:rPr lang="en-US" baseline="0" dirty="0" smtClean="0"/>
              <a:t> lexical rendering for these primitives in Xml is the same as in JSON (maybe this should go in the serialization section)</a:t>
            </a:r>
          </a:p>
          <a:p>
            <a:pPr marL="171450" indent="-171450">
              <a:buFontTx/>
              <a:buChar char="-"/>
            </a:pPr>
            <a:r>
              <a:rPr lang="en-US" baseline="0" dirty="0" smtClean="0"/>
              <a:t>Expressing the allowed values in terms of XSD primitives brings in more variability then we would like. E.g. “0” and “1” are valid for </a:t>
            </a:r>
            <a:r>
              <a:rPr lang="en-US" baseline="0" dirty="0" err="1" smtClean="0"/>
              <a:t>xs:boolean</a:t>
            </a:r>
            <a:r>
              <a:rPr lang="en-US" baseline="0" dirty="0" smtClean="0"/>
              <a:t>.  “+000004”, “4”, “+4” are all valid decimals.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54</a:t>
            </a:fld>
            <a:endParaRPr lang="en-US"/>
          </a:p>
        </p:txBody>
      </p:sp>
    </p:spTree>
    <p:extLst>
      <p:ext uri="{BB962C8B-B14F-4D97-AF65-F5344CB8AC3E}">
        <p14:creationId xmlns:p14="http://schemas.microsoft.com/office/powerpoint/2010/main" val="155285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56</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The content</a:t>
            </a:r>
            <a:r>
              <a:rPr lang="en-US" baseline="0" dirty="0" smtClean="0"/>
              <a:t> of a primitive is not rendered in XML as a text node but as an attribute</a:t>
            </a:r>
          </a:p>
          <a:p>
            <a:pPr marL="171428" indent="-171428">
              <a:buFont typeface="Arial" charset="0"/>
              <a:buChar char="•"/>
            </a:pPr>
            <a:r>
              <a:rPr lang="en-US" baseline="0" dirty="0" smtClean="0"/>
              <a:t>Notice how the “system” of a code is now a </a:t>
            </a:r>
            <a:r>
              <a:rPr lang="en-US" baseline="0" dirty="0" err="1" smtClean="0"/>
              <a:t>uri</a:t>
            </a:r>
            <a:r>
              <a:rPr lang="en-US" baseline="0" dirty="0" smtClean="0"/>
              <a:t>, so unlike in v3 an OID is now ALSO a </a:t>
            </a:r>
            <a:r>
              <a:rPr lang="en-US" baseline="0" dirty="0" err="1" smtClean="0"/>
              <a:t>uri</a:t>
            </a:r>
            <a:r>
              <a:rPr lang="en-US" baseline="0" dirty="0" smtClean="0"/>
              <a:t>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57</a:t>
            </a:fld>
            <a:endParaRPr lang="en-US"/>
          </a:p>
        </p:txBody>
      </p:sp>
    </p:spTree>
    <p:extLst>
      <p:ext uri="{BB962C8B-B14F-4D97-AF65-F5344CB8AC3E}">
        <p14:creationId xmlns:p14="http://schemas.microsoft.com/office/powerpoint/2010/main" val="298509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Data types use both primitives and other data types.</a:t>
            </a:r>
          </a:p>
          <a:p>
            <a:pPr marL="171450" indent="-171450">
              <a:buFont typeface="Arial" charset="0"/>
              <a:buChar char="•"/>
            </a:pPr>
            <a:r>
              <a:rPr lang="en-US" dirty="0" smtClean="0"/>
              <a:t>Some data types use attributes with cardinality &gt; 1</a:t>
            </a:r>
          </a:p>
          <a:p>
            <a:pPr marL="171450" indent="-171450">
              <a:buFont typeface="Arial" charset="0"/>
              <a:buChar char="•"/>
            </a:pPr>
            <a:r>
              <a:rPr lang="en-US" sz="1200" dirty="0" smtClean="0">
                <a:solidFill>
                  <a:schemeClr val="tx1"/>
                </a:solidFill>
                <a:latin typeface="Arial" charset="0"/>
              </a:rPr>
              <a:t>Quantity</a:t>
            </a:r>
            <a:r>
              <a:rPr lang="en-US" sz="1200" baseline="0" dirty="0" smtClean="0">
                <a:solidFill>
                  <a:schemeClr val="tx1"/>
                </a:solidFill>
                <a:latin typeface="Arial" charset="0"/>
              </a:rPr>
              <a:t> </a:t>
            </a:r>
            <a:r>
              <a:rPr lang="en-US" sz="1200" baseline="0" dirty="0" smtClean="0">
                <a:solidFill>
                  <a:schemeClr val="tx1"/>
                </a:solidFill>
                <a:latin typeface="Arial" charset="0"/>
              </a:rPr>
              <a:t>has constrained variations</a:t>
            </a:r>
            <a:r>
              <a:rPr lang="en-US" sz="1200" dirty="0" smtClean="0">
                <a:solidFill>
                  <a:schemeClr val="tx1"/>
                </a:solidFill>
                <a:latin typeface="Arial" charset="0"/>
              </a:rPr>
              <a:t> Distance, Count, Duration, Money. </a:t>
            </a:r>
            <a:r>
              <a:rPr lang="en-US" sz="1200" baseline="0" dirty="0" smtClean="0">
                <a:solidFill>
                  <a:schemeClr val="tx1"/>
                </a:solidFill>
                <a:latin typeface="Arial" charset="0"/>
              </a:rPr>
              <a:t> They introduce constraints on useable units, but do not add attributes, so not shown here.</a:t>
            </a:r>
            <a:endParaRPr lang="en-US" dirty="0" smtClean="0"/>
          </a:p>
          <a:p>
            <a:pPr marL="171450" indent="-171450">
              <a:buFontTx/>
              <a:buChar char="-"/>
            </a:pPr>
            <a:r>
              <a:rPr lang="en-US" dirty="0" smtClean="0"/>
              <a:t>Note that </a:t>
            </a:r>
            <a:r>
              <a:rPr lang="en-US" dirty="0" err="1" smtClean="0"/>
              <a:t>HumanId.assigner</a:t>
            </a:r>
            <a:r>
              <a:rPr lang="en-US" dirty="0" smtClean="0"/>
              <a:t>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58</a:t>
            </a:fld>
            <a:endParaRPr lang="en-US"/>
          </a:p>
        </p:txBody>
      </p:sp>
    </p:spTree>
    <p:extLst>
      <p:ext uri="{BB962C8B-B14F-4D97-AF65-F5344CB8AC3E}">
        <p14:creationId xmlns:p14="http://schemas.microsoft.com/office/powerpoint/2010/main" val="857698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 value[x] means: </a:t>
            </a:r>
            <a:r>
              <a:rPr lang="en-US" dirty="0" smtClean="0"/>
              <a:t>An element with a name that starts with “value”. The [x] is replaced by the (capitalized) name of the actual data type</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59</a:t>
            </a:fld>
            <a:endParaRPr lang="en-US"/>
          </a:p>
        </p:txBody>
      </p:sp>
    </p:spTree>
    <p:extLst>
      <p:ext uri="{BB962C8B-B14F-4D97-AF65-F5344CB8AC3E}">
        <p14:creationId xmlns:p14="http://schemas.microsoft.com/office/powerpoint/2010/main" val="498018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60</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61</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a:t>
            </a:fld>
            <a:endParaRPr lang="en-US" dirty="0"/>
          </a:p>
        </p:txBody>
      </p:sp>
    </p:spTree>
    <p:extLst>
      <p:ext uri="{BB962C8B-B14F-4D97-AF65-F5344CB8AC3E}">
        <p14:creationId xmlns:p14="http://schemas.microsoft.com/office/powerpoint/2010/main" val="2138508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Bindings</a:t>
            </a:r>
            <a:r>
              <a:rPr lang="en-US" baseline="0" dirty="0" smtClean="0"/>
              <a:t> use </a:t>
            </a:r>
            <a:r>
              <a:rPr lang="en-US" baseline="0" dirty="0" err="1" smtClean="0"/>
              <a:t>ValueSets</a:t>
            </a:r>
            <a:r>
              <a:rPr lang="en-US" baseline="0" dirty="0" smtClean="0"/>
              <a:t> to define what codes are allowed.</a:t>
            </a:r>
          </a:p>
          <a:p>
            <a:pPr marL="171428" indent="-171428">
              <a:buFont typeface="Arial" pitchFamily="34" charset="0"/>
              <a:buChar char="•"/>
            </a:pPr>
            <a:r>
              <a:rPr lang="en-US" baseline="0" dirty="0" err="1" smtClean="0"/>
              <a:t>Patient.administrativeGender</a:t>
            </a:r>
            <a:r>
              <a:rPr lang="en-US" baseline="0" dirty="0" smtClean="0"/>
              <a:t> has a binding using the </a:t>
            </a:r>
            <a:r>
              <a:rPr lang="en-US" b="1" baseline="0" dirty="0" err="1" smtClean="0"/>
              <a:t>valueset</a:t>
            </a:r>
            <a:r>
              <a:rPr lang="en-US" baseline="0" dirty="0" smtClean="0"/>
              <a:t> “http://hl7.org/</a:t>
            </a:r>
            <a:r>
              <a:rPr lang="en-US" baseline="0" dirty="0" err="1" smtClean="0"/>
              <a:t>fhir</a:t>
            </a:r>
            <a:r>
              <a:rPr lang="en-US" baseline="0" dirty="0" smtClean="0"/>
              <a:t>/</a:t>
            </a:r>
            <a:r>
              <a:rPr lang="en-US" baseline="0" dirty="0" err="1" smtClean="0"/>
              <a:t>vs</a:t>
            </a:r>
            <a:r>
              <a:rPr lang="en-US" baseline="0" dirty="0" smtClean="0"/>
              <a:t>/administrative-gender”</a:t>
            </a:r>
          </a:p>
          <a:p>
            <a:pPr marL="171428" indent="-171428">
              <a:buFont typeface="Arial" pitchFamily="34" charset="0"/>
              <a:buChar char="•"/>
            </a:pPr>
            <a:r>
              <a:rPr lang="en-US" baseline="0" dirty="0" smtClean="0"/>
              <a:t>This </a:t>
            </a:r>
            <a:r>
              <a:rPr lang="en-US" baseline="0" dirty="0" err="1" smtClean="0"/>
              <a:t>valueset</a:t>
            </a:r>
            <a:r>
              <a:rPr lang="en-US" baseline="0" dirty="0" smtClean="0"/>
              <a: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a:p>
        </p:txBody>
      </p:sp>
    </p:spTree>
    <p:extLst>
      <p:ext uri="{BB962C8B-B14F-4D97-AF65-F5344CB8AC3E}">
        <p14:creationId xmlns:p14="http://schemas.microsoft.com/office/powerpoint/2010/main" val="326898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63</a:t>
            </a:fld>
            <a:endParaRPr lang="en-US"/>
          </a:p>
        </p:txBody>
      </p:sp>
    </p:spTree>
    <p:extLst>
      <p:ext uri="{BB962C8B-B14F-4D97-AF65-F5344CB8AC3E}">
        <p14:creationId xmlns:p14="http://schemas.microsoft.com/office/powerpoint/2010/main" val="3437223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t>
            </a:r>
            <a:r>
              <a:rPr lang="en-US" baseline="0" dirty="0" smtClean="0"/>
              <a:t>he element “identifier” is of type Identifier</a:t>
            </a:r>
          </a:p>
          <a:p>
            <a:pPr marL="171450" indent="-171450">
              <a:buFont typeface="Arial" charset="0"/>
              <a:buChar char="•"/>
            </a:pPr>
            <a:r>
              <a:rPr lang="en-US" dirty="0" smtClean="0"/>
              <a:t>The</a:t>
            </a:r>
            <a:r>
              <a:rPr lang="en-US" baseline="0" dirty="0" smtClean="0"/>
              <a:t> element “telecom” repeats, there is no notion of a “list” in Xml.</a:t>
            </a:r>
          </a:p>
          <a:p>
            <a:pPr marL="171450" indent="-171450">
              <a:buFont typeface="Arial" charset="0"/>
              <a:buChar char="•"/>
            </a:pPr>
            <a:r>
              <a:rPr lang="en-US" b="1" baseline="0" dirty="0" smtClean="0"/>
              <a:t>Empty elements are left out</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65</a:t>
            </a:fld>
            <a:endParaRPr lang="en-US"/>
          </a:p>
        </p:txBody>
      </p:sp>
    </p:spTree>
    <p:extLst>
      <p:ext uri="{BB962C8B-B14F-4D97-AF65-F5344CB8AC3E}">
        <p14:creationId xmlns:p14="http://schemas.microsoft.com/office/powerpoint/2010/main" val="123939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smtClean="0"/>
              <a:t>There are references that can reference more than one type of resource!  In this example: Resource(Patient | Group | Device)</a:t>
            </a:r>
          </a:p>
          <a:p>
            <a:pPr marL="171428" indent="-171428">
              <a:buFont typeface="Arial" pitchFamily="34" charset="0"/>
              <a:buChar char="•"/>
            </a:pPr>
            <a:r>
              <a:rPr lang="en-US" baseline="0" dirty="0" smtClean="0"/>
              <a:t>The reference has a “type” element to indicate the kind of Resource that is referenced</a:t>
            </a:r>
          </a:p>
          <a:p>
            <a:pPr marL="171428" indent="-171428">
              <a:buFont typeface="Arial" charset="0"/>
              <a:buChar char="•"/>
            </a:pPr>
            <a:r>
              <a:rPr lang="en-US" dirty="0" smtClean="0"/>
              <a:t>References may be: Relative</a:t>
            </a:r>
            <a:r>
              <a:rPr lang="en-US" baseline="0" dirty="0" smtClean="0"/>
              <a:t> (on the same server), a</a:t>
            </a:r>
            <a:r>
              <a:rPr lang="en-US" dirty="0" smtClean="0"/>
              <a:t>bsolute URL (somewhere</a:t>
            </a:r>
            <a:r>
              <a:rPr lang="en-US" baseline="0" dirty="0" smtClean="0"/>
              <a:t> external) and internal (not treated here)</a:t>
            </a:r>
          </a:p>
          <a:p>
            <a:pPr marL="171428" indent="-171428">
              <a:buFont typeface="Arial" charset="0"/>
              <a:buChar char="•"/>
            </a:pPr>
            <a:endParaRPr lang="en-US"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66</a:t>
            </a:fld>
            <a:endParaRPr lang="en-US"/>
          </a:p>
        </p:txBody>
      </p:sp>
    </p:spTree>
    <p:extLst>
      <p:ext uri="{BB962C8B-B14F-4D97-AF65-F5344CB8AC3E}">
        <p14:creationId xmlns:p14="http://schemas.microsoft.com/office/powerpoint/2010/main" val="300345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“Every resource SHALL include a human readable narrative”</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69</a:t>
            </a:fld>
            <a:endParaRPr lang="en-US"/>
          </a:p>
        </p:txBody>
      </p:sp>
    </p:spTree>
    <p:extLst>
      <p:ext uri="{BB962C8B-B14F-4D97-AF65-F5344CB8AC3E}">
        <p14:creationId xmlns:p14="http://schemas.microsoft.com/office/powerpoint/2010/main" val="767788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a:t>
            </a:r>
            <a:r>
              <a:rPr lang="en-US" dirty="0" smtClean="0"/>
              <a:t>is </a:t>
            </a:r>
            <a:r>
              <a:rPr lang="en-US" dirty="0" smtClean="0"/>
              <a:t>ONLY used in Resources</a:t>
            </a:r>
          </a:p>
          <a:p>
            <a:pPr marL="171428" indent="-171428">
              <a:buFontTx/>
              <a:buChar char="-"/>
            </a:pPr>
            <a:r>
              <a:rPr lang="en-US" dirty="0" smtClean="0"/>
              <a:t>Resources can use both (derived) primitives and composite data types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70</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72</a:t>
            </a:fld>
            <a:endParaRPr lang="en-US"/>
          </a:p>
        </p:txBody>
      </p:sp>
    </p:spTree>
    <p:extLst>
      <p:ext uri="{BB962C8B-B14F-4D97-AF65-F5344CB8AC3E}">
        <p14:creationId xmlns:p14="http://schemas.microsoft.com/office/powerpoint/2010/main" val="166296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of</a:t>
            </a:r>
            <a:r>
              <a:rPr lang="en-US" baseline="0" dirty="0" smtClean="0"/>
              <a:t> Kin = contact</a:t>
            </a:r>
            <a:endParaRPr lang="en-US" dirty="0" smtClean="0"/>
          </a:p>
          <a:p>
            <a:r>
              <a:rPr lang="en-US" dirty="0" smtClean="0"/>
              <a:t>Physician = contained resource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73</a:t>
            </a:fld>
            <a:endParaRPr lang="en-US"/>
          </a:p>
        </p:txBody>
      </p:sp>
    </p:spTree>
    <p:extLst>
      <p:ext uri="{BB962C8B-B14F-4D97-AF65-F5344CB8AC3E}">
        <p14:creationId xmlns:p14="http://schemas.microsoft.com/office/powerpoint/2010/main" val="244611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a:p>
        </p:txBody>
      </p:sp>
    </p:spTree>
    <p:extLst>
      <p:ext uri="{BB962C8B-B14F-4D97-AF65-F5344CB8AC3E}">
        <p14:creationId xmlns:p14="http://schemas.microsoft.com/office/powerpoint/2010/main" val="228544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79</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anyone flying out early?</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a:t>
            </a:fld>
            <a:endParaRPr lang="en-US" dirty="0"/>
          </a:p>
        </p:txBody>
      </p:sp>
    </p:spTree>
    <p:extLst>
      <p:ext uri="{BB962C8B-B14F-4D97-AF65-F5344CB8AC3E}">
        <p14:creationId xmlns:p14="http://schemas.microsoft.com/office/powerpoint/2010/main" val="213045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All </a:t>
            </a:r>
            <a:r>
              <a:rPr lang="en-US" dirty="0" smtClean="0"/>
              <a:t>URLs </a:t>
            </a:r>
            <a:r>
              <a:rPr lang="en-US" dirty="0" smtClean="0"/>
              <a:t>in FHIR are</a:t>
            </a:r>
            <a:r>
              <a:rPr lang="en-US" baseline="0" dirty="0" smtClean="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smtClean="0"/>
              <a:t>It is *metadata*, you won’t find this in the Resource’s definition</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a:t>
            </a:r>
            <a:r>
              <a:rPr lang="en-US" baseline="0" dirty="0" err="1" smtClean="0"/>
              <a:t>Patient.identifier</a:t>
            </a:r>
            <a:r>
              <a:rPr lang="en-US" baseline="0" dirty="0" smtClean="0"/>
              <a:t>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82</a:t>
            </a:fld>
            <a:endParaRPr lang="en-US"/>
          </a:p>
        </p:txBody>
      </p:sp>
    </p:spTree>
    <p:extLst>
      <p:ext uri="{BB962C8B-B14F-4D97-AF65-F5344CB8AC3E}">
        <p14:creationId xmlns:p14="http://schemas.microsoft.com/office/powerpoint/2010/main" val="1876041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Both</a:t>
            </a:r>
            <a:r>
              <a:rPr lang="en-US" baseline="0" dirty="0" smtClean="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84</a:t>
            </a:fld>
            <a:endParaRPr lang="en-US"/>
          </a:p>
        </p:txBody>
      </p:sp>
    </p:spTree>
    <p:extLst>
      <p:ext uri="{BB962C8B-B14F-4D97-AF65-F5344CB8AC3E}">
        <p14:creationId xmlns:p14="http://schemas.microsoft.com/office/powerpoint/2010/main" val="354915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 that you</a:t>
            </a:r>
            <a:r>
              <a:rPr lang="en-US" baseline="0" dirty="0" smtClean="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86</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87</a:t>
            </a:fld>
            <a:endParaRPr lang="en-US"/>
          </a:p>
        </p:txBody>
      </p:sp>
    </p:spTree>
    <p:extLst>
      <p:ext uri="{BB962C8B-B14F-4D97-AF65-F5344CB8AC3E}">
        <p14:creationId xmlns:p14="http://schemas.microsoft.com/office/powerpoint/2010/main" val="1577311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89</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~2:30pm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90</a:t>
            </a:fld>
            <a:endParaRPr lang="en-US"/>
          </a:p>
        </p:txBody>
      </p:sp>
    </p:spTree>
    <p:extLst>
      <p:ext uri="{BB962C8B-B14F-4D97-AF65-F5344CB8AC3E}">
        <p14:creationId xmlns:p14="http://schemas.microsoft.com/office/powerpoint/2010/main" val="27419709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Whether server allows this depends on the level of trust between</a:t>
            </a:r>
            <a:r>
              <a:rPr lang="en-US" baseline="0" dirty="0" smtClean="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95</a:t>
            </a:fld>
            <a:endParaRPr lang="en-US"/>
          </a:p>
        </p:txBody>
      </p:sp>
    </p:spTree>
    <p:extLst>
      <p:ext uri="{BB962C8B-B14F-4D97-AF65-F5344CB8AC3E}">
        <p14:creationId xmlns:p14="http://schemas.microsoft.com/office/powerpoint/2010/main" val="3486232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a:t>
            </a:fld>
            <a:endParaRPr lang="en-US" dirty="0"/>
          </a:p>
        </p:txBody>
      </p:sp>
    </p:spTree>
    <p:extLst>
      <p:ext uri="{BB962C8B-B14F-4D97-AF65-F5344CB8AC3E}">
        <p14:creationId xmlns:p14="http://schemas.microsoft.com/office/powerpoint/2010/main" val="389007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Behaviour</a:t>
            </a:r>
            <a:r>
              <a:rPr lang="en-US" dirty="0" smtClean="0"/>
              <a:t> depends on</a:t>
            </a:r>
            <a:r>
              <a:rPr lang="en-US" baseline="0" dirty="0" smtClean="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96</a:t>
            </a:fld>
            <a:endParaRPr lang="en-US"/>
          </a:p>
        </p:txBody>
      </p:sp>
    </p:spTree>
    <p:extLst>
      <p:ext uri="{BB962C8B-B14F-4D97-AF65-F5344CB8AC3E}">
        <p14:creationId xmlns:p14="http://schemas.microsoft.com/office/powerpoint/2010/main" val="25398436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Arial" charset="0"/>
                <a:ea typeface="+mn-ea"/>
                <a:cs typeface="+mn-cs"/>
              </a:rPr>
              <a:t>the deletion operation should be understood as deleting the record of the resource, </a:t>
            </a:r>
            <a:r>
              <a:rPr lang="en-US" sz="1200" b="1" i="0" kern="1200" dirty="0" smtClean="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97</a:t>
            </a:fld>
            <a:endParaRPr lang="en-US"/>
          </a:p>
        </p:txBody>
      </p:sp>
    </p:spTree>
    <p:extLst>
      <p:ext uri="{BB962C8B-B14F-4D97-AF65-F5344CB8AC3E}">
        <p14:creationId xmlns:p14="http://schemas.microsoft.com/office/powerpoint/2010/main" val="1836306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Now, if you query for </a:t>
            </a:r>
            <a:r>
              <a:rPr lang="en-US" sz="1200" dirty="0" smtClean="0">
                <a:latin typeface="Courier New" pitchFamily="49" charset="0"/>
                <a:cs typeface="Courier New" pitchFamily="49" charset="0"/>
              </a:rPr>
              <a:t>/server.org/</a:t>
            </a:r>
            <a:r>
              <a:rPr lang="en-US" sz="1200" dirty="0" err="1" smtClean="0">
                <a:latin typeface="Courier New" pitchFamily="49" charset="0"/>
                <a:cs typeface="Courier New" pitchFamily="49" charset="0"/>
              </a:rPr>
              <a:t>fhir</a:t>
            </a:r>
            <a:r>
              <a:rPr lang="en-US" sz="1200" dirty="0" smtClean="0">
                <a:latin typeface="Courier New" pitchFamily="49" charset="0"/>
                <a:cs typeface="Courier New" pitchFamily="49" charset="0"/>
              </a:rPr>
              <a:t>/patient/</a:t>
            </a:r>
            <a:r>
              <a:rPr lang="en-US" sz="1200" b="1" dirty="0" smtClean="0">
                <a:latin typeface="Courier New" pitchFamily="49" charset="0"/>
                <a:cs typeface="Courier New" pitchFamily="49" charset="0"/>
              </a:rPr>
              <a:t>@33, </a:t>
            </a:r>
            <a:r>
              <a:rPr lang="en-US" sz="1200" b="0" dirty="0" smtClean="0">
                <a:latin typeface="Courier New" pitchFamily="49" charset="0"/>
                <a:cs typeface="Courier New" pitchFamily="49" charset="0"/>
              </a:rPr>
              <a:t>you</a:t>
            </a:r>
            <a:r>
              <a:rPr lang="en-US" sz="1200" b="0" baseline="0" dirty="0" smtClean="0">
                <a:latin typeface="Courier New" pitchFamily="49" charset="0"/>
                <a:cs typeface="Courier New" pitchFamily="49" charset="0"/>
              </a:rPr>
              <a:t> get a 410</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98</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resource returns back to life!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99</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How many Donald Ducks do we have now?</a:t>
            </a:r>
            <a:r>
              <a:rPr lang="en-CA" baseline="0" dirty="0" smtClean="0"/>
              <a:t> – no constraint on duplicates unless you implement a business rule</a:t>
            </a:r>
            <a:endParaRPr lang="en-US"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105</a:t>
            </a:fld>
            <a:endParaRPr lang="en-US"/>
          </a:p>
        </p:txBody>
      </p:sp>
    </p:spTree>
    <p:extLst>
      <p:ext uri="{BB962C8B-B14F-4D97-AF65-F5344CB8AC3E}">
        <p14:creationId xmlns:p14="http://schemas.microsoft.com/office/powerpoint/2010/main" val="931513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106</a:t>
            </a:fld>
            <a:endParaRPr lang="en-US"/>
          </a:p>
        </p:txBody>
      </p:sp>
    </p:spTree>
    <p:extLst>
      <p:ext uri="{BB962C8B-B14F-4D97-AF65-F5344CB8AC3E}">
        <p14:creationId xmlns:p14="http://schemas.microsoft.com/office/powerpoint/2010/main" val="16809795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our</a:t>
            </a:r>
            <a:r>
              <a:rPr lang="en-US" baseline="0" dirty="0" smtClean="0"/>
              <a:t> previous section on REST we saw how we mapped this metadata to HTTP headers, but in a query result, we need to find a way to map this to a list, Atom</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110</a:t>
            </a:fld>
            <a:endParaRPr lang="en-US" dirty="0"/>
          </a:p>
        </p:txBody>
      </p:sp>
    </p:spTree>
    <p:extLst>
      <p:ext uri="{BB962C8B-B14F-4D97-AF65-F5344CB8AC3E}">
        <p14:creationId xmlns:p14="http://schemas.microsoft.com/office/powerpoint/2010/main" val="3880249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the id of the resource</a:t>
            </a:r>
            <a:r>
              <a:rPr lang="en-US" baseline="0" dirty="0" smtClean="0"/>
              <a:t> is kept outside the resource itself</a:t>
            </a:r>
          </a:p>
          <a:p>
            <a:pPr marL="171450" indent="-171450">
              <a:buFontTx/>
              <a:buChar char="-"/>
            </a:pPr>
            <a:r>
              <a:rPr lang="en-US" baseline="0" dirty="0" smtClean="0"/>
              <a:t>Atom has many other meta-data items (not shown), which we will discuss later.</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112</a:t>
            </a:fld>
            <a:endParaRPr lang="en-US" dirty="0"/>
          </a:p>
        </p:txBody>
      </p:sp>
    </p:spTree>
    <p:extLst>
      <p:ext uri="{BB962C8B-B14F-4D97-AF65-F5344CB8AC3E}">
        <p14:creationId xmlns:p14="http://schemas.microsoft.com/office/powerpoint/2010/main" val="895156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we use the ultra-new (</a:t>
            </a:r>
            <a:r>
              <a:rPr lang="en-US" dirty="0" err="1" smtClean="0"/>
              <a:t>sept</a:t>
            </a:r>
            <a:r>
              <a:rPr lang="en-US" dirty="0" smtClean="0"/>
              <a:t> 2012)</a:t>
            </a:r>
            <a:r>
              <a:rPr lang="en-US" baseline="0" dirty="0" smtClean="0"/>
              <a:t> Tombstones RFC, which is not yet supported by all platforms.</a:t>
            </a:r>
          </a:p>
          <a:p>
            <a:pPr marL="171450" indent="-171450">
              <a:buFontTx/>
              <a:buChar char="-"/>
            </a:pPr>
            <a:r>
              <a:rPr lang="en-US" dirty="0" smtClean="0"/>
              <a:t>Remember, all</a:t>
            </a:r>
            <a:r>
              <a:rPr lang="en-US" baseline="0" dirty="0" smtClean="0"/>
              <a:t> updated timestamps in FHIR (type: ‘instant’) are precise to at least the second and ALLWAYS carry a </a:t>
            </a:r>
            <a:r>
              <a:rPr lang="en-US" baseline="0" dirty="0" err="1" smtClean="0"/>
              <a:t>timezone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113</a:t>
            </a:fld>
            <a:endParaRPr lang="en-US"/>
          </a:p>
        </p:txBody>
      </p:sp>
    </p:spTree>
    <p:extLst>
      <p:ext uri="{BB962C8B-B14F-4D97-AF65-F5344CB8AC3E}">
        <p14:creationId xmlns:p14="http://schemas.microsoft.com/office/powerpoint/2010/main" val="1198262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See how the resource meta-data is mapped to equivalent Atom members</a:t>
            </a:r>
          </a:p>
          <a:p>
            <a:pPr marL="171450" indent="-171450">
              <a:buFont typeface="Arial" charset="0"/>
              <a:buChar char="•"/>
            </a:pPr>
            <a:r>
              <a:rPr lang="en-US" baseline="0" dirty="0" smtClean="0"/>
              <a:t>Author is required by atom, so you’ll have to keep track who authored the resource, which might well be the user that </a:t>
            </a:r>
            <a:r>
              <a:rPr lang="en-US" baseline="0" dirty="0" err="1" smtClean="0"/>
              <a:t>POSTed</a:t>
            </a:r>
            <a:r>
              <a:rPr lang="en-US" baseline="0" dirty="0" smtClean="0"/>
              <a:t> it to your </a:t>
            </a:r>
            <a:r>
              <a:rPr lang="en-US" baseline="0" dirty="0" err="1" smtClean="0"/>
              <a:t>RESTful</a:t>
            </a:r>
            <a:r>
              <a:rPr lang="en-US" baseline="0" dirty="0" smtClean="0"/>
              <a:t> endpoint</a:t>
            </a:r>
          </a:p>
          <a:p>
            <a:pPr marL="171450" indent="-171450">
              <a:buFont typeface="Arial" charset="0"/>
              <a:buChar char="•"/>
            </a:pPr>
            <a:r>
              <a:rPr lang="en-US" baseline="0" dirty="0" smtClean="0"/>
              <a:t>Summary is optional, but it is easy to fill it with the Resource’s &lt;text&gt; (human readable narrative), so Feed readers have a way to display the contents of a resource. Yes, this means the summary is present twice in the entry.</a:t>
            </a:r>
          </a:p>
          <a:p>
            <a:pPr marL="171450" indent="-171450">
              <a:buFont typeface="Arial" charset="0"/>
              <a:buChar char="•"/>
            </a:pPr>
            <a:r>
              <a:rPr lang="en-US" baseline="0" dirty="0" smtClean="0"/>
              <a:t>All elements you see here are Atom spec, </a:t>
            </a:r>
            <a:r>
              <a:rPr lang="en-US" i="1" baseline="0" dirty="0" smtClean="0"/>
              <a:t>not</a:t>
            </a:r>
            <a:r>
              <a:rPr lang="en-US" i="0" baseline="0" dirty="0" smtClean="0"/>
              <a:t> FHIR</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114</a:t>
            </a:fld>
            <a:endParaRPr lang="en-US"/>
          </a:p>
        </p:txBody>
      </p:sp>
    </p:spTree>
    <p:extLst>
      <p:ext uri="{BB962C8B-B14F-4D97-AF65-F5344CB8AC3E}">
        <p14:creationId xmlns:p14="http://schemas.microsoft.com/office/powerpoint/2010/main" val="11432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116</a:t>
            </a:fld>
            <a:endParaRPr lang="en-US"/>
          </a:p>
        </p:txBody>
      </p:sp>
    </p:spTree>
    <p:extLst>
      <p:ext uri="{BB962C8B-B14F-4D97-AF65-F5344CB8AC3E}">
        <p14:creationId xmlns:p14="http://schemas.microsoft.com/office/powerpoint/2010/main" val="826372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Multiple</a:t>
            </a:r>
            <a:r>
              <a:rPr lang="en-US" baseline="0" dirty="0" smtClean="0"/>
              <a:t> versions are supported explicitly by Atom by having </a:t>
            </a:r>
            <a:r>
              <a:rPr lang="en-US" baseline="0" dirty="0" err="1" smtClean="0"/>
              <a:t>mutliple</a:t>
            </a:r>
            <a:r>
              <a:rPr lang="en-US" baseline="0" dirty="0" smtClean="0"/>
              <a:t> entries with the same id, but a different ‘updated’ date</a:t>
            </a:r>
          </a:p>
          <a:p>
            <a:pPr marL="171450" indent="-171450">
              <a:buFont typeface="Arial" charset="0"/>
              <a:buChar char="•"/>
            </a:pPr>
            <a:r>
              <a:rPr lang="en-US" baseline="0" dirty="0" smtClean="0"/>
              <a:t>Notice how the ‘self’ links </a:t>
            </a:r>
            <a:r>
              <a:rPr lang="en-US" i="1" baseline="0" dirty="0" smtClean="0"/>
              <a:t>do</a:t>
            </a:r>
            <a:r>
              <a:rPr lang="en-US" i="0" baseline="0" dirty="0" smtClean="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117</a:t>
            </a:fld>
            <a:endParaRPr lang="en-US"/>
          </a:p>
        </p:txBody>
      </p:sp>
    </p:spTree>
    <p:extLst>
      <p:ext uri="{BB962C8B-B14F-4D97-AF65-F5344CB8AC3E}">
        <p14:creationId xmlns:p14="http://schemas.microsoft.com/office/powerpoint/2010/main" val="23413053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Brand-new</a:t>
            </a:r>
            <a:r>
              <a:rPr lang="en-US" baseline="0" dirty="0" smtClean="0"/>
              <a:t> RFC, probably not much support in frameworks (yet).</a:t>
            </a:r>
          </a:p>
          <a:p>
            <a:pPr marL="171450" indent="-171450">
              <a:buFont typeface="Arial" charset="0"/>
              <a:buChar char="•"/>
            </a:pPr>
            <a:r>
              <a:rPr lang="en-US" baseline="0" dirty="0" smtClean="0"/>
              <a:t>Note the additional namespace</a:t>
            </a:r>
          </a:p>
          <a:p>
            <a:pPr marL="171450" indent="-171450">
              <a:buFont typeface="Arial" charset="0"/>
              <a:buChar char="•"/>
            </a:pPr>
            <a:r>
              <a:rPr lang="en-US" baseline="0" dirty="0" smtClean="0"/>
              <a:t>Updated Timestamp is still present, but is now called “when”.</a:t>
            </a:r>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118</a:t>
            </a:fld>
            <a:endParaRPr lang="en-US"/>
          </a:p>
        </p:txBody>
      </p:sp>
    </p:spTree>
    <p:extLst>
      <p:ext uri="{BB962C8B-B14F-4D97-AF65-F5344CB8AC3E}">
        <p14:creationId xmlns:p14="http://schemas.microsoft.com/office/powerpoint/2010/main" val="40409594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Just take a quick glimpse, it’s a pretty trivial translation of the Xml form to JSON, removing all needs for namespaces</a:t>
            </a:r>
            <a:r>
              <a:rPr lang="en-US" baseline="0" dirty="0" smtClean="0"/>
              <a:t> and attributes, and turning repeating elements into JSON arrays.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120</a:t>
            </a:fld>
            <a:endParaRPr lang="en-US"/>
          </a:p>
        </p:txBody>
      </p:sp>
    </p:spTree>
    <p:extLst>
      <p:ext uri="{BB962C8B-B14F-4D97-AF65-F5344CB8AC3E}">
        <p14:creationId xmlns:p14="http://schemas.microsoft.com/office/powerpoint/2010/main" val="24493826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121</a:t>
            </a:fld>
            <a:endParaRPr lang="en-US"/>
          </a:p>
        </p:txBody>
      </p:sp>
    </p:spTree>
    <p:extLst>
      <p:ext uri="{BB962C8B-B14F-4D97-AF65-F5344CB8AC3E}">
        <p14:creationId xmlns:p14="http://schemas.microsoft.com/office/powerpoint/2010/main" val="2352270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4pm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122</a:t>
            </a:fld>
            <a:endParaRPr lang="en-US"/>
          </a:p>
        </p:txBody>
      </p:sp>
    </p:spTree>
    <p:extLst>
      <p:ext uri="{BB962C8B-B14F-4D97-AF65-F5344CB8AC3E}">
        <p14:creationId xmlns:p14="http://schemas.microsoft.com/office/powerpoint/2010/main" val="3111817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a:t>
            </a:r>
            <a:r>
              <a:rPr lang="en-US" baseline="0" dirty="0" smtClean="0"/>
              <a:t> Document, no matter how nested, is flattened to a list of entries, the Document’s header being the first.</a:t>
            </a:r>
          </a:p>
          <a:p>
            <a:pPr marL="171450" indent="-171450">
              <a:buFont typeface="Arial" charset="0"/>
              <a:buChar char="•"/>
            </a:pPr>
            <a:r>
              <a:rPr lang="en-US" baseline="0" dirty="0" smtClean="0"/>
              <a:t>The document header (and any other the other resources) refer to each other using normal references to reflect the document’s nesting.</a:t>
            </a:r>
          </a:p>
          <a:p>
            <a:pPr marL="171450" indent="-171450">
              <a:buFont typeface="Arial" charset="0"/>
              <a:buChar char="•"/>
            </a:pPr>
            <a:r>
              <a:rPr lang="en-US" baseline="0" dirty="0" smtClean="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126</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else might a bundle start with</a:t>
            </a:r>
            <a:r>
              <a:rPr lang="en-US" baseline="0" dirty="0" smtClean="0"/>
              <a:t> a Composition?</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128</a:t>
            </a:fld>
            <a:endParaRPr lang="en-US"/>
          </a:p>
        </p:txBody>
      </p:sp>
    </p:spTree>
    <p:extLst>
      <p:ext uri="{BB962C8B-B14F-4D97-AF65-F5344CB8AC3E}">
        <p14:creationId xmlns:p14="http://schemas.microsoft.com/office/powerpoint/2010/main" val="37299216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Document header)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129</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Document header)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130</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Document header)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131</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132</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 Message is similar, refers</a:t>
            </a:r>
            <a:r>
              <a:rPr lang="en-US" baseline="0" dirty="0" smtClean="0"/>
              <a:t> (amongst others) to its author, and contains information about the source, destination and the event that triggered it.</a:t>
            </a:r>
          </a:p>
          <a:p>
            <a:pPr marL="171450" indent="-171450">
              <a:buFont typeface="Arial" charset="0"/>
              <a:buChar char="•"/>
            </a:pPr>
            <a:r>
              <a:rPr lang="en-US" baseline="0" dirty="0" smtClean="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136</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138</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139</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143</a:t>
            </a:fld>
            <a:endParaRPr lang="en-US"/>
          </a:p>
        </p:txBody>
      </p:sp>
    </p:spTree>
    <p:extLst>
      <p:ext uri="{BB962C8B-B14F-4D97-AF65-F5344CB8AC3E}">
        <p14:creationId xmlns:p14="http://schemas.microsoft.com/office/powerpoint/2010/main" val="27069073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144</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145</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148</a:t>
            </a:fld>
            <a:endParaRPr lang="en-US" dirty="0"/>
          </a:p>
        </p:txBody>
      </p:sp>
    </p:spTree>
    <p:extLst>
      <p:ext uri="{BB962C8B-B14F-4D97-AF65-F5344CB8AC3E}">
        <p14:creationId xmlns:p14="http://schemas.microsoft.com/office/powerpoint/2010/main" val="1525082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not real codes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161</a:t>
            </a:fld>
            <a:endParaRPr lang="en-US"/>
          </a:p>
        </p:txBody>
      </p:sp>
    </p:spTree>
    <p:extLst>
      <p:ext uri="{BB962C8B-B14F-4D97-AF65-F5344CB8AC3E}">
        <p14:creationId xmlns:p14="http://schemas.microsoft.com/office/powerpoint/2010/main" val="1245875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t>16</a:t>
            </a:fld>
            <a:endParaRPr lang="en-CA" dirty="0"/>
          </a:p>
        </p:txBody>
      </p:sp>
    </p:spTree>
    <p:extLst>
      <p:ext uri="{BB962C8B-B14F-4D97-AF65-F5344CB8AC3E}">
        <p14:creationId xmlns:p14="http://schemas.microsoft.com/office/powerpoint/2010/main" val="13093890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adding a “most recent change timestamp” as part of the continuation so you can flag if changes impact</a:t>
            </a:r>
            <a:r>
              <a:rPr lang="en-US" baseline="0" dirty="0" smtClean="0"/>
              <a:t> result sets.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164</a:t>
            </a:fld>
            <a:endParaRPr lang="en-US"/>
          </a:p>
        </p:txBody>
      </p:sp>
    </p:spTree>
    <p:extLst>
      <p:ext uri="{BB962C8B-B14F-4D97-AF65-F5344CB8AC3E}">
        <p14:creationId xmlns:p14="http://schemas.microsoft.com/office/powerpoint/2010/main" val="37309138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real queries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171</a:t>
            </a:fld>
            <a:endParaRPr lang="en-US"/>
          </a:p>
        </p:txBody>
      </p:sp>
    </p:spTree>
    <p:extLst>
      <p:ext uri="{BB962C8B-B14F-4D97-AF65-F5344CB8AC3E}">
        <p14:creationId xmlns:p14="http://schemas.microsoft.com/office/powerpoint/2010/main" val="7544790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172</a:t>
            </a:fld>
            <a:endParaRPr lang="en-US"/>
          </a:p>
        </p:txBody>
      </p:sp>
    </p:spTree>
    <p:extLst>
      <p:ext uri="{BB962C8B-B14F-4D97-AF65-F5344CB8AC3E}">
        <p14:creationId xmlns:p14="http://schemas.microsoft.com/office/powerpoint/2010/main" val="33037294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176</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cautious about relying on declared profiles – not all systems will declare, not all declarations will be right.</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178</a:t>
            </a:fld>
            <a:endParaRPr lang="en-US"/>
          </a:p>
        </p:txBody>
      </p:sp>
    </p:spTree>
    <p:extLst>
      <p:ext uri="{BB962C8B-B14F-4D97-AF65-F5344CB8AC3E}">
        <p14:creationId xmlns:p14="http://schemas.microsoft.com/office/powerpoint/2010/main" val="42325963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defTabSz="914281">
              <a:buFontTx/>
              <a:buChar char="-"/>
              <a:defRPr/>
            </a:pPr>
            <a:r>
              <a:rPr lang="nl-NL" dirty="0" smtClean="0"/>
              <a:t>“Drive-</a:t>
            </a:r>
            <a:r>
              <a:rPr lang="nl-NL" dirty="0" err="1" smtClean="0"/>
              <a:t>by</a:t>
            </a:r>
            <a:r>
              <a:rPr lang="nl-NL" dirty="0" smtClean="0"/>
              <a:t>” or “bottom-up” </a:t>
            </a:r>
            <a:r>
              <a:rPr lang="nl-NL" dirty="0" err="1" smtClean="0"/>
              <a:t>operability</a:t>
            </a:r>
            <a:r>
              <a:rPr lang="nl-NL" dirty="0" smtClean="0"/>
              <a:t>: </a:t>
            </a:r>
            <a:r>
              <a:rPr lang="nl-NL" baseline="0" dirty="0" smtClean="0"/>
              <a:t>“</a:t>
            </a:r>
            <a:r>
              <a:rPr lang="nl-NL" baseline="0" dirty="0" err="1" smtClean="0"/>
              <a:t>Communicate</a:t>
            </a:r>
            <a:r>
              <a:rPr lang="nl-NL" baseline="0" dirty="0" smtClean="0"/>
              <a:t> first, </a:t>
            </a:r>
            <a:r>
              <a:rPr lang="nl-NL" baseline="0" dirty="0" err="1" smtClean="0"/>
              <a:t>standardize</a:t>
            </a:r>
            <a:r>
              <a:rPr lang="nl-NL" baseline="0" dirty="0" smtClean="0"/>
              <a:t> later”</a:t>
            </a:r>
            <a:endParaRPr lang="nl-NL" dirty="0" smtClean="0"/>
          </a:p>
          <a:p>
            <a:pPr marL="171428" indent="-171428">
              <a:buFontTx/>
              <a:buChar char="-"/>
            </a:pPr>
            <a:r>
              <a:rPr lang="nl-NL" dirty="0" smtClean="0"/>
              <a:t>First, business partners. </a:t>
            </a:r>
            <a:r>
              <a:rPr lang="nl-NL" dirty="0" err="1" smtClean="0"/>
              <a:t>Then</a:t>
            </a:r>
            <a:r>
              <a:rPr lang="nl-NL" dirty="0" smtClean="0"/>
              <a:t>, </a:t>
            </a:r>
            <a:r>
              <a:rPr lang="nl-NL" dirty="0" err="1" smtClean="0"/>
              <a:t>collaborations</a:t>
            </a:r>
            <a:r>
              <a:rPr lang="nl-NL" dirty="0" smtClean="0"/>
              <a:t>, </a:t>
            </a:r>
            <a:r>
              <a:rPr lang="nl-NL" dirty="0" err="1" smtClean="0"/>
              <a:t>communities</a:t>
            </a:r>
            <a:r>
              <a:rPr lang="nl-NL" dirty="0" smtClean="0"/>
              <a:t>. </a:t>
            </a:r>
            <a:r>
              <a:rPr lang="nl-NL" dirty="0" err="1" smtClean="0"/>
              <a:t>Maybe</a:t>
            </a:r>
            <a:r>
              <a:rPr lang="nl-NL" dirty="0" smtClean="0"/>
              <a:t>, </a:t>
            </a:r>
            <a:r>
              <a:rPr lang="nl-NL" dirty="0" err="1" smtClean="0"/>
              <a:t>finally</a:t>
            </a:r>
            <a:r>
              <a:rPr lang="nl-NL" dirty="0" smtClean="0"/>
              <a:t>,</a:t>
            </a:r>
            <a:r>
              <a:rPr lang="nl-NL" baseline="0" dirty="0" smtClean="0"/>
              <a:t> </a:t>
            </a:r>
            <a:r>
              <a:rPr lang="nl-NL" baseline="0" dirty="0" err="1" smtClean="0"/>
              <a:t>nation-wide</a:t>
            </a:r>
            <a:endParaRPr lang="nl-NL" baseline="0" dirty="0" smtClean="0"/>
          </a:p>
          <a:p>
            <a:pPr marL="171428" indent="-171428">
              <a:buFontTx/>
              <a:buChar char="-"/>
            </a:pPr>
            <a:r>
              <a:rPr lang="nl-NL" baseline="0" dirty="0" smtClean="0"/>
              <a:t>It’s a </a:t>
            </a:r>
            <a:r>
              <a:rPr lang="nl-NL" baseline="0" dirty="0" err="1" smtClean="0"/>
              <a:t>natural</a:t>
            </a:r>
            <a:r>
              <a:rPr lang="nl-NL" baseline="0" dirty="0" smtClean="0"/>
              <a:t> </a:t>
            </a:r>
            <a:r>
              <a:rPr lang="nl-NL" baseline="0" dirty="0" err="1" smtClean="0"/>
              <a:t>process</a:t>
            </a:r>
            <a:r>
              <a:rPr lang="nl-NL" baseline="0" dirty="0" smtClean="0"/>
              <a:t> </a:t>
            </a:r>
            <a:r>
              <a:rPr lang="nl-NL" baseline="0" dirty="0" err="1" smtClean="0"/>
              <a:t>that</a:t>
            </a:r>
            <a:r>
              <a:rPr lang="nl-NL" baseline="0" dirty="0" smtClean="0"/>
              <a:t> </a:t>
            </a:r>
            <a:r>
              <a:rPr lang="nl-NL" baseline="0" dirty="0" err="1" smtClean="0"/>
              <a:t>people</a:t>
            </a:r>
            <a:r>
              <a:rPr lang="nl-NL" baseline="0" dirty="0" smtClean="0"/>
              <a:t> </a:t>
            </a:r>
            <a:r>
              <a:rPr lang="nl-NL" baseline="0" dirty="0" err="1" smtClean="0"/>
              <a:t>will</a:t>
            </a:r>
            <a:r>
              <a:rPr lang="nl-NL" baseline="0" dirty="0" smtClean="0"/>
              <a:t> want </a:t>
            </a:r>
            <a:r>
              <a:rPr lang="nl-NL" baseline="0" dirty="0" err="1" smtClean="0"/>
              <a:t>to</a:t>
            </a:r>
            <a:r>
              <a:rPr lang="nl-NL" baseline="0" dirty="0" smtClean="0"/>
              <a:t> make </a:t>
            </a:r>
            <a:r>
              <a:rPr lang="nl-NL" baseline="0" dirty="0" err="1" smtClean="0"/>
              <a:t>it</a:t>
            </a:r>
            <a:r>
              <a:rPr lang="nl-NL" baseline="0" dirty="0" smtClean="0"/>
              <a:t> </a:t>
            </a:r>
            <a:r>
              <a:rPr lang="nl-NL" baseline="0" dirty="0" err="1" smtClean="0"/>
              <a:t>work</a:t>
            </a:r>
            <a:r>
              <a:rPr lang="nl-NL" baseline="0" dirty="0" smtClean="0"/>
              <a:t> first, </a:t>
            </a:r>
            <a:r>
              <a:rPr lang="nl-NL" baseline="0" dirty="0" err="1" smtClean="0"/>
              <a:t>then</a:t>
            </a:r>
            <a:r>
              <a:rPr lang="nl-NL" baseline="0" dirty="0" smtClean="0"/>
              <a:t> </a:t>
            </a:r>
            <a:r>
              <a:rPr lang="nl-NL" baseline="0" dirty="0" err="1" smtClean="0"/>
              <a:t>only</a:t>
            </a:r>
            <a:r>
              <a:rPr lang="nl-NL" baseline="0" dirty="0" smtClean="0"/>
              <a:t> </a:t>
            </a:r>
            <a:r>
              <a:rPr lang="nl-NL" baseline="0" dirty="0" err="1" smtClean="0"/>
              <a:t>coordinate</a:t>
            </a:r>
            <a:r>
              <a:rPr lang="nl-NL" baseline="0" dirty="0" smtClean="0"/>
              <a:t> </a:t>
            </a:r>
            <a:r>
              <a:rPr lang="nl-NL" baseline="0" dirty="0" err="1" smtClean="0"/>
              <a:t>what</a:t>
            </a:r>
            <a:r>
              <a:rPr lang="nl-NL" baseline="0" dirty="0" smtClean="0"/>
              <a:t> </a:t>
            </a:r>
            <a:r>
              <a:rPr lang="nl-NL" baseline="0" dirty="0" err="1" smtClean="0"/>
              <a:t>they</a:t>
            </a:r>
            <a:r>
              <a:rPr lang="nl-NL" baseline="0" dirty="0" smtClean="0"/>
              <a:t> </a:t>
            </a:r>
            <a:r>
              <a:rPr lang="nl-NL" baseline="0" dirty="0" err="1" smtClean="0"/>
              <a:t>really</a:t>
            </a:r>
            <a:r>
              <a:rPr lang="nl-NL" baseline="0" dirty="0" smtClean="0"/>
              <a:t> </a:t>
            </a:r>
            <a:r>
              <a:rPr lang="nl-NL" baseline="0" dirty="0" err="1" smtClean="0"/>
              <a:t>need</a:t>
            </a:r>
            <a:r>
              <a:rPr lang="nl-NL" baseline="0" dirty="0" smtClean="0"/>
              <a:t> </a:t>
            </a:r>
            <a:r>
              <a:rPr lang="nl-NL" baseline="0" dirty="0" err="1" smtClean="0"/>
              <a:t>to</a:t>
            </a:r>
            <a:r>
              <a:rPr lang="nl-NL" baseline="0" dirty="0" smtClean="0"/>
              <a:t>, </a:t>
            </a:r>
            <a:r>
              <a:rPr lang="nl-NL" baseline="0" dirty="0" err="1" smtClean="0"/>
              <a:t>and</a:t>
            </a:r>
            <a:r>
              <a:rPr lang="nl-NL" baseline="0" dirty="0" smtClean="0"/>
              <a:t> </a:t>
            </a:r>
            <a:r>
              <a:rPr lang="nl-NL" baseline="0" dirty="0" err="1" smtClean="0"/>
              <a:t>then</a:t>
            </a:r>
            <a:r>
              <a:rPr lang="nl-NL" baseline="0" dirty="0" smtClean="0"/>
              <a:t> </a:t>
            </a:r>
            <a:r>
              <a:rPr lang="nl-NL" baseline="0" dirty="0" err="1" smtClean="0"/>
              <a:t>realize</a:t>
            </a:r>
            <a:r>
              <a:rPr lang="nl-NL" baseline="0" dirty="0" smtClean="0"/>
              <a:t> </a:t>
            </a:r>
            <a:r>
              <a:rPr lang="nl-NL" baseline="0" dirty="0" err="1" smtClean="0"/>
              <a:t>they</a:t>
            </a:r>
            <a:r>
              <a:rPr lang="nl-NL" baseline="0" dirty="0" smtClean="0"/>
              <a:t> </a:t>
            </a:r>
            <a:r>
              <a:rPr lang="nl-NL" baseline="0" dirty="0" err="1" smtClean="0"/>
              <a:t>can</a:t>
            </a:r>
            <a:r>
              <a:rPr lang="nl-NL" baseline="0" dirty="0" smtClean="0"/>
              <a:t> </a:t>
            </a:r>
            <a:r>
              <a:rPr lang="nl-NL" baseline="0" dirty="0" err="1" smtClean="0"/>
              <a:t>broaden</a:t>
            </a:r>
            <a:r>
              <a:rPr lang="nl-NL" baseline="0" dirty="0" smtClean="0"/>
              <a:t> </a:t>
            </a:r>
            <a:r>
              <a:rPr lang="nl-NL" baseline="0" dirty="0" err="1" smtClean="0"/>
              <a:t>their</a:t>
            </a:r>
            <a:r>
              <a:rPr lang="nl-NL" baseline="0" dirty="0" smtClean="0"/>
              <a:t> approach </a:t>
            </a:r>
            <a:r>
              <a:rPr lang="nl-NL" baseline="0" dirty="0" err="1" smtClean="0"/>
              <a:t>to</a:t>
            </a:r>
            <a:r>
              <a:rPr lang="nl-NL" baseline="0" dirty="0" smtClean="0"/>
              <a:t> a community.</a:t>
            </a:r>
          </a:p>
          <a:p>
            <a:pPr marL="171428" indent="-171428">
              <a:buFontTx/>
              <a:buChar char="-"/>
            </a:pPr>
            <a:r>
              <a:rPr lang="nl-NL" baseline="0" dirty="0" smtClean="0"/>
              <a:t>“Support”, of course top-down </a:t>
            </a:r>
            <a:r>
              <a:rPr lang="nl-NL" baseline="0" dirty="0" err="1" smtClean="0"/>
              <a:t>should</a:t>
            </a:r>
            <a:r>
              <a:rPr lang="nl-NL" baseline="0" dirty="0" smtClean="0"/>
              <a:t> </a:t>
            </a:r>
            <a:r>
              <a:rPr lang="nl-NL" baseline="0" dirty="0" err="1" smtClean="0"/>
              <a:t>still</a:t>
            </a:r>
            <a:r>
              <a:rPr lang="nl-NL" baseline="0" dirty="0" smtClean="0"/>
              <a:t> </a:t>
            </a:r>
            <a:r>
              <a:rPr lang="nl-NL" baseline="0" dirty="0" err="1" smtClean="0"/>
              <a:t>be</a:t>
            </a:r>
            <a:r>
              <a:rPr lang="nl-NL" baseline="0" dirty="0" smtClean="0"/>
              <a:t> </a:t>
            </a:r>
            <a:r>
              <a:rPr lang="nl-NL" baseline="0" dirty="0" err="1" smtClean="0"/>
              <a:t>possible</a:t>
            </a:r>
            <a:r>
              <a:rPr lang="nl-NL" baseline="0" dirty="0" smtClean="0"/>
              <a:t>! </a:t>
            </a:r>
            <a:r>
              <a:rPr lang="nl-NL" baseline="0" dirty="0" err="1" smtClean="0"/>
              <a:t>Maybe</a:t>
            </a:r>
            <a:r>
              <a:rPr lang="nl-NL" baseline="0" dirty="0" smtClean="0"/>
              <a:t> even a combi in the long-term</a:t>
            </a:r>
            <a:endParaRPr lang="nl-NL" dirty="0" smtClean="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179</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a:t>
            </a:r>
            <a:r>
              <a:rPr lang="en-US" baseline="0" dirty="0" smtClean="0"/>
              <a:t> the spec *never* sets this to true, since it’s context dependent.</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185</a:t>
            </a:fld>
            <a:endParaRPr lang="en-CA" dirty="0"/>
          </a:p>
        </p:txBody>
      </p:sp>
    </p:spTree>
    <p:extLst>
      <p:ext uri="{BB962C8B-B14F-4D97-AF65-F5344CB8AC3E}">
        <p14:creationId xmlns:p14="http://schemas.microsoft.com/office/powerpoint/2010/main" val="2971765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188</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189</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Conformance registry could be used for discovery of participants in a regional exchange, means of advertising</a:t>
            </a:r>
            <a:r>
              <a:rPr lang="en-US" baseline="0" dirty="0" smtClean="0"/>
              <a:t> system capability, etc.</a:t>
            </a:r>
          </a:p>
          <a:p>
            <a:endParaRPr lang="en-US" baseline="0" dirty="0" smtClean="0"/>
          </a:p>
          <a:p>
            <a:r>
              <a:rPr lang="en-US" baseline="0" dirty="0" smtClean="0"/>
              <a:t>No tools yet for authoring – volunteers?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204</a:t>
            </a:fld>
            <a:endParaRPr lang="en-US"/>
          </a:p>
        </p:txBody>
      </p:sp>
    </p:spTree>
    <p:extLst>
      <p:ext uri="{BB962C8B-B14F-4D97-AF65-F5344CB8AC3E}">
        <p14:creationId xmlns:p14="http://schemas.microsoft.com/office/powerpoint/2010/main" val="1405790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 2014 HL7 ® </a:t>
            </a:r>
            <a:r>
              <a:rPr lang="en-US" sz="800" b="1" dirty="0"/>
              <a:t>International. </a:t>
            </a:r>
            <a:r>
              <a:rPr lang="en-US" sz="800" b="1" dirty="0" smtClean="0"/>
              <a:t>Licensed</a:t>
            </a:r>
            <a:r>
              <a:rPr lang="en-US" sz="800" b="1" baseline="0" dirty="0" smtClean="0"/>
              <a:t> under Creative Commons</a:t>
            </a:r>
            <a:r>
              <a:rPr lang="en-US" sz="800" b="1" dirty="0" smtClean="0"/>
              <a:t>. </a:t>
            </a:r>
            <a:r>
              <a:rPr lang="en-US" sz="800" b="1" dirty="0"/>
              <a:t>HL7 </a:t>
            </a:r>
            <a:r>
              <a:rPr lang="en-US" sz="800" b="1" dirty="0" smtClean="0"/>
              <a:t>&amp; Health </a:t>
            </a:r>
            <a:r>
              <a:rPr lang="en-US" sz="800" b="1" dirty="0"/>
              <a:t>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smtClean="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smtClean="0"/>
              <a:t>Click to edit Master subtitle style</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4372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0802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3699979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81000" y="1828800"/>
            <a:ext cx="8382000" cy="4480520"/>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23631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6940476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64198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18555515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8808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ransparante pagina">
    <p:bg>
      <p:bgPr>
        <a:solidFill>
          <a:srgbClr val="00B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80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2014 HL7 ® International. Licensed</a:t>
            </a:r>
            <a:r>
              <a:rPr lang="en-US" sz="800" b="1" baseline="0" dirty="0" smtClean="0"/>
              <a:t> under Creative Commons</a:t>
            </a:r>
            <a:r>
              <a:rPr lang="en-US" sz="800" b="1" dirty="0" smtClean="0"/>
              <a:t>. HL7 &amp; Health Level Seven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2">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15346445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5" r:id="rId4"/>
    <p:sldLayoutId id="2147483692" r:id="rId5"/>
    <p:sldLayoutId id="2147483693" r:id="rId6"/>
    <p:sldLayoutId id="2147483690" r:id="rId7"/>
    <p:sldLayoutId id="2147483691" r:id="rId8"/>
    <p:sldLayoutId id="2147483694" r:id="rId9"/>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hyperlink" Target="http://someserver/fhir/binary/"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telerik.com/fiddler" TargetMode="External"/><Relationship Id="rId2" Type="http://schemas.openxmlformats.org/officeDocument/2006/relationships/hyperlink" Target="http://www.jsoneditoronline.or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example.org/fhir/Observation/1"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www.hl7.org/implement/standards/fhir/document.htm" TargetMode="External"/><Relationship Id="rId2" Type="http://schemas.openxmlformats.org/officeDocument/2006/relationships/hyperlink" Target="http://www.hl7.org/implement/standards/product_brief.cfm?product_id=7" TargetMode="Externa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hyperlink" Target="http://en.wikipedia.org/wiki/Portable_Document_Format" TargetMode="External"/></Relationships>
</file>

<file path=ppt/slides/_rels/slide134.xml.rels><?xml version="1.0" encoding="UTF-8" standalone="yes"?>
<Relationships xmlns="http://schemas.openxmlformats.org/package/2006/relationships"><Relationship Id="rId2" Type="http://schemas.openxmlformats.org/officeDocument/2006/relationships/hyperlink" Target="http://www.hl7.org/implement/standards/fhir/documentreference.htm" TargetMode="Externa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example/fhir/Observation?subject=Patient/1" TargetMode="External"/><Relationship Id="rId2" Type="http://schemas.openxmlformats.org/officeDocument/2006/relationships/hyperlink" Target="http://example.org/fhir/Patient/1/Observation/5" TargetMode="Externa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72.jpe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www.hl7.org/implement/standards/fhir/http.htm#transaction" TargetMode="Externa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9.xml"/><Relationship Id="rId1" Type="http://schemas.openxmlformats.org/officeDocument/2006/relationships/slideLayout" Target="../slideLayouts/slideLayout3.xml"/><Relationship Id="rId4" Type="http://schemas.openxmlformats.org/officeDocument/2006/relationships/image" Target="../media/image93.jpe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95.jpeg"/></Relationships>
</file>

<file path=ppt/slides/_rels/slide2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hyperlink" Target="http://www.hl7.org/implement/standards/fhir/datatypes.htm"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Hands-on FHIR</a:t>
            </a:r>
            <a:endParaRPr lang="en-US" dirty="0"/>
          </a:p>
        </p:txBody>
      </p:sp>
      <p:sp>
        <p:nvSpPr>
          <p:cNvPr id="3" name="Subtitle 2"/>
          <p:cNvSpPr>
            <a:spLocks noGrp="1"/>
          </p:cNvSpPr>
          <p:nvPr>
            <p:ph type="subTitle" idx="1"/>
          </p:nvPr>
        </p:nvSpPr>
        <p:spPr/>
        <p:txBody>
          <a:bodyPr/>
          <a:lstStyle/>
          <a:p>
            <a:r>
              <a:rPr lang="en-US" dirty="0" smtClean="0"/>
              <a:t>Lloyd McKenzie</a:t>
            </a:r>
          </a:p>
          <a:p>
            <a:r>
              <a:rPr lang="en-US" dirty="0" smtClean="0"/>
              <a:t>March 11-12, 2014</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r>
              <a:rPr lang="en-US" dirty="0" smtClean="0"/>
              <a:t>After each topic, I’ll prompt you to write down (at least) one take-away</a:t>
            </a:r>
          </a:p>
          <a:p>
            <a:pPr lvl="1"/>
            <a:r>
              <a:rPr lang="en-US" dirty="0" smtClean="0"/>
              <a:t>What was the most useful thing you learned?</a:t>
            </a:r>
          </a:p>
          <a:p>
            <a:pPr lvl="1"/>
            <a:r>
              <a:rPr lang="en-US" dirty="0" smtClean="0"/>
              <a:t>What do you need to watch out for in your implementation?</a:t>
            </a:r>
          </a:p>
          <a:p>
            <a:pPr lvl="1"/>
            <a:r>
              <a:rPr lang="en-US" dirty="0" smtClean="0"/>
              <a:t>What do you want to investigate further?</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10</a:t>
            </a:fld>
            <a:endParaRPr lang="en-CA"/>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4724400"/>
            <a:ext cx="16764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0078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Binary Endpoint</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2"/>
              </a:rPr>
              <a:t>http://someserver/fhir/Binary/</a:t>
            </a:r>
            <a:endParaRPr lang="en-US" dirty="0" smtClean="0"/>
          </a:p>
          <a:p>
            <a:r>
              <a:rPr lang="en-US" dirty="0" smtClean="0"/>
              <a:t>Accepts </a:t>
            </a:r>
            <a:r>
              <a:rPr lang="en-US" dirty="0"/>
              <a:t>any kind of </a:t>
            </a:r>
            <a:r>
              <a:rPr lang="en-US" dirty="0" smtClean="0"/>
              <a:t>content </a:t>
            </a:r>
          </a:p>
          <a:p>
            <a:r>
              <a:rPr lang="en-US" dirty="0" smtClean="0"/>
              <a:t>Stores </a:t>
            </a:r>
            <a:r>
              <a:rPr lang="en-US" dirty="0"/>
              <a:t>the content as is, along with the content type provided by the HTTP headers</a:t>
            </a:r>
            <a:r>
              <a:rPr lang="en-US" dirty="0" smtClean="0"/>
              <a:t>.</a:t>
            </a:r>
          </a:p>
          <a:p>
            <a:r>
              <a:rPr lang="en-US" dirty="0" smtClean="0"/>
              <a:t>Acts just like the normal Resource endpoints (but there is no search)</a:t>
            </a:r>
          </a:p>
          <a:p>
            <a:pPr lvl="1"/>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100</a:t>
            </a:fld>
            <a:endParaRPr lang="en-CA"/>
          </a:p>
        </p:txBody>
      </p:sp>
    </p:spTree>
    <p:extLst>
      <p:ext uri="{BB962C8B-B14F-4D97-AF65-F5344CB8AC3E}">
        <p14:creationId xmlns:p14="http://schemas.microsoft.com/office/powerpoint/2010/main" val="39264207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for Attachments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101</a:t>
            </a:fld>
            <a:endParaRPr lang="en-CA"/>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/Binary/23344</a:t>
            </a:r>
            <a:endParaRPr kumimoji="0" lang="nl-NL" sz="1800" b="1" i="0" u="none" strike="noStrike" cap="none" normalizeH="0" baseline="0" dirty="0" smtClean="0">
              <a:ln>
                <a:noFill/>
              </a:ln>
              <a:solidFill>
                <a:schemeClr val="bg1"/>
              </a:solidFill>
              <a:effectLst/>
              <a:latin typeface="Arial"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231989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102</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a:t>
            </a:r>
            <a:r>
              <a:rPr lang="nl-NL" sz="2400" b="1" noProof="1" smtClean="0">
                <a:solidFill>
                  <a:srgbClr val="000000"/>
                </a:solidFill>
                <a:highlight>
                  <a:srgbClr val="FFFFFF"/>
                </a:highlight>
                <a:latin typeface="Consolas"/>
              </a:rPr>
              <a:t>Entry</a:t>
            </a:r>
            <a:r>
              <a:rPr lang="nl-NL" sz="2400" noProof="1" smtClean="0">
                <a:solidFill>
                  <a:srgbClr val="000000"/>
                </a:solidFill>
                <a:highlight>
                  <a:srgbClr val="FFFFFF"/>
                </a:highlight>
                <a:latin typeface="Consolas"/>
              </a:rPr>
              <a:t>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a:t>
            </a:r>
            <a:r>
              <a:rPr lang="nl-NL" sz="2400" b="1" noProof="1" smtClean="0">
                <a:solidFill>
                  <a:srgbClr val="000000"/>
                </a:solidFill>
                <a:highlight>
                  <a:srgbClr val="FFFFFF"/>
                </a:highlight>
                <a:latin typeface="Consolas"/>
              </a:rPr>
              <a:t>Resource</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restId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Id</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tags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Tags</a:t>
            </a:r>
            <a:r>
              <a:rPr lang="nl-NL" sz="2400" noProof="1" smtClean="0">
                <a:solidFill>
                  <a:srgbClr val="000000"/>
                </a:solidFill>
                <a:highlight>
                  <a:srgbClr val="FFFFFF"/>
                </a:highlight>
                <a:latin typeface="Consolas"/>
              </a:rPr>
              <a:t>;</a:t>
            </a:r>
            <a:endParaRPr lang="nl-NL" sz="2400" noProof="1">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30508571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a:p>
            <a:r>
              <a:rPr lang="en-US" dirty="0" smtClean="0"/>
              <a:t>There’s a validation pack for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103</a:t>
            </a:fld>
            <a:endParaRPr lang="en-CA"/>
          </a:p>
        </p:txBody>
      </p:sp>
    </p:spTree>
    <p:extLst>
      <p:ext uri="{BB962C8B-B14F-4D97-AF65-F5344CB8AC3E}">
        <p14:creationId xmlns:p14="http://schemas.microsoft.com/office/powerpoint/2010/main" val="37414145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pPr algn="ctr"/>
            <a:r>
              <a:rPr lang="en-US" sz="3600" dirty="0" smtClean="0">
                <a:latin typeface="+mj-lt"/>
              </a:rPr>
              <a:t>Some RESTful exercise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28152692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operations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105</a:t>
            </a:fld>
            <a:endParaRPr lang="en-CA"/>
          </a:p>
        </p:txBody>
      </p:sp>
      <p:sp>
        <p:nvSpPr>
          <p:cNvPr id="4" name="Text Placeholder 3"/>
          <p:cNvSpPr>
            <a:spLocks noGrp="1"/>
          </p:cNvSpPr>
          <p:nvPr>
            <p:ph type="body" idx="4294967295"/>
          </p:nvPr>
        </p:nvSpPr>
        <p:spPr/>
        <p:txBody>
          <a:bodyPr/>
          <a:lstStyle/>
          <a:p>
            <a:pPr lvl="0"/>
            <a:r>
              <a:rPr lang="en-US" sz="2900" dirty="0" smtClean="0"/>
              <a:t>Using your HTTP submission tool + the instance you created before</a:t>
            </a:r>
          </a:p>
          <a:p>
            <a:pPr lvl="1"/>
            <a:r>
              <a:rPr lang="en-US" sz="2400" dirty="0" smtClean="0"/>
              <a:t>Create the instance (using PUT or POST)</a:t>
            </a:r>
          </a:p>
          <a:p>
            <a:pPr lvl="1"/>
            <a:r>
              <a:rPr lang="en-US" sz="2400" dirty="0" smtClean="0"/>
              <a:t>Update the instance</a:t>
            </a:r>
          </a:p>
          <a:p>
            <a:pPr lvl="1"/>
            <a:r>
              <a:rPr lang="en-US" sz="2400" dirty="0" smtClean="0"/>
              <a:t>Delete the instance</a:t>
            </a:r>
          </a:p>
          <a:p>
            <a:pPr lvl="1"/>
            <a:r>
              <a:rPr lang="en-US" sz="2400" dirty="0" smtClean="0"/>
              <a:t>Retrieve history</a:t>
            </a:r>
          </a:p>
          <a:p>
            <a:pPr lvl="0"/>
            <a:r>
              <a:rPr lang="en-US" sz="2900" dirty="0" smtClean="0"/>
              <a:t>Bonus points</a:t>
            </a:r>
          </a:p>
          <a:p>
            <a:pPr lvl="1"/>
            <a:r>
              <a:rPr lang="en-US" sz="2400" dirty="0" smtClean="0"/>
              <a:t>Set and remove a tag</a:t>
            </a:r>
          </a:p>
          <a:p>
            <a:pPr lvl="1"/>
            <a:r>
              <a:rPr lang="en-US" sz="2400" dirty="0" smtClean="0"/>
              <a:t>Try updating a historical version</a:t>
            </a:r>
          </a:p>
        </p:txBody>
      </p:sp>
    </p:spTree>
    <p:extLst>
      <p:ext uri="{BB962C8B-B14F-4D97-AF65-F5344CB8AC3E}">
        <p14:creationId xmlns:p14="http://schemas.microsoft.com/office/powerpoint/2010/main" val="5238134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RESTful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106</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5657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Bundles</a:t>
            </a:r>
            <a:endParaRPr lang="en-US" dirty="0"/>
          </a:p>
        </p:txBody>
      </p:sp>
      <p:sp>
        <p:nvSpPr>
          <p:cNvPr id="3" name="Text Placeholder 2"/>
          <p:cNvSpPr>
            <a:spLocks noGrp="1"/>
          </p:cNvSpPr>
          <p:nvPr>
            <p:ph type="body" idx="1"/>
          </p:nvPr>
        </p:nvSpPr>
        <p:spPr/>
        <p:txBody>
          <a:bodyPr/>
          <a:lstStyle/>
          <a:p>
            <a:r>
              <a:rPr lang="en-US" dirty="0" smtClean="0"/>
              <a:t>Messages, Documents, Transactions and More!</a:t>
            </a:r>
            <a:endParaRPr lang="en-US" dirty="0"/>
          </a:p>
        </p:txBody>
      </p:sp>
    </p:spTree>
    <p:extLst>
      <p:ext uri="{BB962C8B-B14F-4D97-AF65-F5344CB8AC3E}">
        <p14:creationId xmlns:p14="http://schemas.microsoft.com/office/powerpoint/2010/main" val="1361859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Communicating lists</a:t>
            </a:r>
            <a:endParaRPr lang="en-US" dirty="0"/>
          </a:p>
        </p:txBody>
      </p:sp>
      <p:sp>
        <p:nvSpPr>
          <p:cNvPr id="7" name="Content Placeholder 6"/>
          <p:cNvSpPr>
            <a:spLocks noGrp="1"/>
          </p:cNvSpPr>
          <p:nvPr>
            <p:ph idx="1"/>
          </p:nvPr>
        </p:nvSpPr>
        <p:spPr/>
        <p:txBody>
          <a:bodyPr/>
          <a:lstStyle/>
          <a:p>
            <a:r>
              <a:rPr lang="en-US" dirty="0" smtClean="0"/>
              <a:t>We need to communicate lists of Resources</a:t>
            </a:r>
          </a:p>
          <a:p>
            <a:pPr lvl="1"/>
            <a:r>
              <a:rPr lang="en-US" dirty="0" smtClean="0"/>
              <a:t>Search result</a:t>
            </a:r>
          </a:p>
          <a:p>
            <a:pPr lvl="1"/>
            <a:r>
              <a:rPr lang="en-US" dirty="0" smtClean="0"/>
              <a:t>History</a:t>
            </a:r>
          </a:p>
          <a:p>
            <a:pPr lvl="1"/>
            <a:r>
              <a:rPr lang="en-US" dirty="0" smtClean="0"/>
              <a:t>Documents or messages</a:t>
            </a:r>
          </a:p>
          <a:p>
            <a:pPr lvl="1"/>
            <a:r>
              <a:rPr lang="en-US" dirty="0" smtClean="0"/>
              <a:t>Multiple-resource inserts (“transactions”)</a:t>
            </a:r>
          </a:p>
          <a:p>
            <a:r>
              <a:rPr lang="en-US" dirty="0" smtClean="0"/>
              <a:t>So, we need an industry-standard to represent lists, </a:t>
            </a:r>
            <a:r>
              <a:rPr lang="en-US" b="1" dirty="0" smtClean="0"/>
              <a:t>and a place to put our metadata</a:t>
            </a:r>
            <a:endParaRPr lang="en-US" b="1" dirty="0"/>
          </a:p>
        </p:txBody>
      </p:sp>
      <p:sp>
        <p:nvSpPr>
          <p:cNvPr id="5" name="Slide Number Placeholder 4"/>
          <p:cNvSpPr>
            <a:spLocks noGrp="1"/>
          </p:cNvSpPr>
          <p:nvPr>
            <p:ph type="sldNum" sz="quarter" idx="4"/>
          </p:nvPr>
        </p:nvSpPr>
        <p:spPr/>
        <p:txBody>
          <a:bodyPr/>
          <a:lstStyle/>
          <a:p>
            <a:fld id="{5CC3E5C4-3E2B-40F1-9F2B-C46CEB0C88DF}" type="slidenum">
              <a:rPr lang="en-US" smtClean="0"/>
              <a:pPr/>
              <a:t>108</a:t>
            </a:fld>
            <a:endParaRPr lang="en-US" dirty="0"/>
          </a:p>
        </p:txBody>
      </p:sp>
    </p:spTree>
    <p:extLst>
      <p:ext uri="{BB962C8B-B14F-4D97-AF65-F5344CB8AC3E}">
        <p14:creationId xmlns:p14="http://schemas.microsoft.com/office/powerpoint/2010/main" val="374567397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9400" y="914400"/>
            <a:ext cx="3318537" cy="6247864"/>
          </a:xfrm>
          <a:prstGeom prst="rect">
            <a:avLst/>
          </a:prstGeom>
          <a:noFill/>
          <a:ln>
            <a:noFill/>
          </a:ln>
        </p:spPr>
        <p:txBody>
          <a:bodyPr wrap="none" rtlCol="0">
            <a:spAutoFit/>
          </a:bodyPr>
          <a:lstStyle/>
          <a:p>
            <a:r>
              <a:rPr lang="en-US" sz="40000" b="1" dirty="0" smtClean="0">
                <a:solidFill>
                  <a:schemeClr val="bg1">
                    <a:lumMod val="95000"/>
                  </a:schemeClr>
                </a:solidFill>
              </a:rPr>
              <a:t>?</a:t>
            </a:r>
            <a:endParaRPr lang="en-US" sz="40000" b="1" dirty="0">
              <a:solidFill>
                <a:schemeClr val="bg1">
                  <a:lumMod val="95000"/>
                </a:schemeClr>
              </a:solidFill>
            </a:endParaRPr>
          </a:p>
        </p:txBody>
      </p:sp>
      <p:sp>
        <p:nvSpPr>
          <p:cNvPr id="5" name="Title 4"/>
          <p:cNvSpPr>
            <a:spLocks noGrp="1"/>
          </p:cNvSpPr>
          <p:nvPr>
            <p:ph type="title"/>
          </p:nvPr>
        </p:nvSpPr>
        <p:spPr/>
        <p:txBody>
          <a:bodyPr/>
          <a:lstStyle/>
          <a:p>
            <a:r>
              <a:rPr lang="en-US" dirty="0" smtClean="0"/>
              <a:t>Mapping (meta)data to HTTP</a:t>
            </a:r>
            <a:endParaRPr lang="en-US" dirty="0"/>
          </a:p>
        </p:txBody>
      </p:sp>
      <p:sp>
        <p:nvSpPr>
          <p:cNvPr id="6" name="Content Placeholder 5"/>
          <p:cNvSpPr>
            <a:spLocks noGrp="1"/>
          </p:cNvSpPr>
          <p:nvPr>
            <p:ph sz="half" idx="1"/>
          </p:nvPr>
        </p:nvSpPr>
        <p:spPr>
          <a:xfrm>
            <a:off x="381000" y="3352800"/>
            <a:ext cx="4114800" cy="2590800"/>
          </a:xfrm>
        </p:spPr>
        <p:txBody>
          <a:bodyPr/>
          <a:lstStyle/>
          <a:p>
            <a:r>
              <a:rPr lang="en-US" dirty="0" smtClean="0"/>
              <a:t>Resource data</a:t>
            </a:r>
          </a:p>
          <a:p>
            <a:r>
              <a:rPr lang="en-US" dirty="0" smtClean="0"/>
              <a:t>Resource id</a:t>
            </a:r>
          </a:p>
          <a:p>
            <a:r>
              <a:rPr lang="en-US" dirty="0" smtClean="0"/>
              <a:t>Resource version</a:t>
            </a:r>
          </a:p>
          <a:p>
            <a:endParaRPr lang="en-US" dirty="0" smtClean="0"/>
          </a:p>
          <a:p>
            <a:r>
              <a:rPr lang="en-US" dirty="0" smtClean="0"/>
              <a:t>Last update date</a:t>
            </a:r>
            <a:endParaRPr lang="en-US" dirty="0"/>
          </a:p>
        </p:txBody>
      </p:sp>
      <p:sp>
        <p:nvSpPr>
          <p:cNvPr id="7" name="Content Placeholder 6"/>
          <p:cNvSpPr>
            <a:spLocks noGrp="1"/>
          </p:cNvSpPr>
          <p:nvPr>
            <p:ph sz="half" idx="2"/>
          </p:nvPr>
        </p:nvSpPr>
        <p:spPr>
          <a:xfrm>
            <a:off x="4648200" y="3352800"/>
            <a:ext cx="4114800" cy="2667000"/>
          </a:xfrm>
        </p:spPr>
        <p:txBody>
          <a:bodyPr/>
          <a:lstStyle/>
          <a:p>
            <a:r>
              <a:rPr lang="en-US" dirty="0" smtClean="0"/>
              <a:t>http body</a:t>
            </a:r>
          </a:p>
          <a:p>
            <a:r>
              <a:rPr lang="en-US" dirty="0" smtClean="0"/>
              <a:t>Url</a:t>
            </a:r>
          </a:p>
          <a:p>
            <a:r>
              <a:rPr lang="en-US" dirty="0" smtClean="0"/>
              <a:t>Content-Location header</a:t>
            </a:r>
          </a:p>
          <a:p>
            <a:r>
              <a:rPr lang="en-US" dirty="0" smtClean="0"/>
              <a:t>Last-Modified header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US" smtClean="0"/>
              <a:pPr/>
              <a:t>109</a:t>
            </a:fld>
            <a:endParaRPr lang="en-US" dirty="0"/>
          </a:p>
        </p:txBody>
      </p:sp>
      <p:sp>
        <p:nvSpPr>
          <p:cNvPr id="2" name="Rectangle 1"/>
          <p:cNvSpPr/>
          <p:nvPr/>
        </p:nvSpPr>
        <p:spPr>
          <a:xfrm>
            <a:off x="533400" y="1828800"/>
            <a:ext cx="8153400" cy="1077218"/>
          </a:xfrm>
          <a:prstGeom prst="rect">
            <a:avLst/>
          </a:prstGeom>
        </p:spPr>
        <p:txBody>
          <a:bodyPr wrap="square">
            <a:spAutoFit/>
          </a:bodyPr>
          <a:lstStyle/>
          <a:p>
            <a:r>
              <a:rPr lang="en-US" sz="3200" i="1" dirty="0" smtClean="0"/>
              <a:t>Which industry-standard can represent lists of </a:t>
            </a:r>
            <a:r>
              <a:rPr lang="en-US" sz="3200" i="1" dirty="0" smtClean="0"/>
              <a:t>resources, </a:t>
            </a:r>
            <a:r>
              <a:rPr lang="en-US" sz="3200" i="1" dirty="0" smtClean="0"/>
              <a:t>including our “metadata”:</a:t>
            </a:r>
            <a:endParaRPr lang="en-US" sz="3200" i="1" dirty="0"/>
          </a:p>
        </p:txBody>
      </p:sp>
    </p:spTree>
    <p:extLst>
      <p:ext uri="{BB962C8B-B14F-4D97-AF65-F5344CB8AC3E}">
        <p14:creationId xmlns:p14="http://schemas.microsoft.com/office/powerpoint/2010/main" val="2981316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a:lstStyle/>
          <a:p>
            <a:r>
              <a:rPr lang="en-US" dirty="0" smtClean="0"/>
              <a:t>Day 1</a:t>
            </a:r>
          </a:p>
          <a:p>
            <a:pPr lvl="1"/>
            <a:r>
              <a:rPr lang="en-US" dirty="0" smtClean="0"/>
              <a:t>FHIR Overview</a:t>
            </a:r>
          </a:p>
          <a:p>
            <a:pPr lvl="1"/>
            <a:r>
              <a:rPr lang="en-US" dirty="0" smtClean="0"/>
              <a:t>Resources</a:t>
            </a:r>
          </a:p>
          <a:p>
            <a:pPr lvl="1"/>
            <a:r>
              <a:rPr lang="en-US" dirty="0" smtClean="0"/>
              <a:t>RESTful</a:t>
            </a:r>
            <a:r>
              <a:rPr lang="en-US" baseline="0" dirty="0" smtClean="0"/>
              <a:t> FHIR</a:t>
            </a:r>
            <a:endParaRPr lang="en-US" dirty="0" smtClean="0"/>
          </a:p>
          <a:p>
            <a:pPr lvl="1"/>
            <a:r>
              <a:rPr lang="en-US" dirty="0" smtClean="0"/>
              <a:t>Bundles</a:t>
            </a:r>
          </a:p>
        </p:txBody>
      </p:sp>
      <p:sp>
        <p:nvSpPr>
          <p:cNvPr id="5" name="Content Placeholder 4"/>
          <p:cNvSpPr>
            <a:spLocks noGrp="1"/>
          </p:cNvSpPr>
          <p:nvPr>
            <p:ph sz="half" idx="2"/>
          </p:nvPr>
        </p:nvSpPr>
        <p:spPr/>
        <p:txBody>
          <a:bodyPr/>
          <a:lstStyle/>
          <a:p>
            <a:r>
              <a:rPr lang="en-US" dirty="0" smtClean="0"/>
              <a:t>Day 2</a:t>
            </a:r>
          </a:p>
          <a:p>
            <a:pPr lvl="1"/>
            <a:r>
              <a:rPr lang="en-US" dirty="0" smtClean="0"/>
              <a:t>Queries</a:t>
            </a:r>
          </a:p>
          <a:p>
            <a:pPr lvl="1"/>
            <a:r>
              <a:rPr lang="en-US" dirty="0" smtClean="0"/>
              <a:t>Profiles &amp; Conformance</a:t>
            </a:r>
          </a:p>
          <a:p>
            <a:pPr lvl="1"/>
            <a:r>
              <a:rPr lang="en-US" dirty="0" smtClean="0"/>
              <a:t>Architecture &amp; implementation considerations</a:t>
            </a:r>
          </a:p>
          <a:p>
            <a:pPr lvl="1"/>
            <a:r>
              <a:rPr lang="en-US" dirty="0" smtClean="0"/>
              <a:t>Implementation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22107252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Atom RFC 4287 + Tombstones RFC 6721</a:t>
            </a:r>
          </a:p>
          <a:p>
            <a:r>
              <a:rPr lang="en-US" dirty="0" smtClean="0"/>
              <a:t>Poll-based protocol for keeping up-to-date with newsfeeds (RSS and Atom)</a:t>
            </a:r>
          </a:p>
          <a:p>
            <a:r>
              <a:rPr lang="en-US" dirty="0" smtClean="0"/>
              <a:t>You can “subscribe” to a FHIR feed and get updates -&gt; pub/sub scenario’s</a:t>
            </a:r>
          </a:p>
          <a:p>
            <a:endParaRPr lang="en-US" dirty="0" smtClean="0"/>
          </a:p>
          <a:p>
            <a:r>
              <a:rPr lang="en-US" i="1" dirty="0" smtClean="0"/>
              <a:t>Almost any platform has API’s for Atom</a:t>
            </a:r>
          </a:p>
          <a:p>
            <a:r>
              <a:rPr lang="en-US" i="1" dirty="0" smtClean="0"/>
              <a:t>Alas, no standard “atom for json”</a:t>
            </a:r>
          </a:p>
        </p:txBody>
      </p:sp>
      <p:sp>
        <p:nvSpPr>
          <p:cNvPr id="5" name="Slide Number Placeholder 4"/>
          <p:cNvSpPr>
            <a:spLocks noGrp="1"/>
          </p:cNvSpPr>
          <p:nvPr>
            <p:ph type="sldNum" sz="quarter" idx="4"/>
          </p:nvPr>
        </p:nvSpPr>
        <p:spPr/>
        <p:txBody>
          <a:bodyPr/>
          <a:lstStyle/>
          <a:p>
            <a:fld id="{2CD36790-EF9F-4521-A783-189BE19EEE4B}" type="slidenum">
              <a:rPr lang="en-US" smtClean="0"/>
              <a:pPr/>
              <a:t>110</a:t>
            </a:fld>
            <a:endParaRPr lang="en-US" dirty="0"/>
          </a:p>
        </p:txBody>
      </p:sp>
    </p:spTree>
    <p:extLst>
      <p:ext uri="{BB962C8B-B14F-4D97-AF65-F5344CB8AC3E}">
        <p14:creationId xmlns:p14="http://schemas.microsoft.com/office/powerpoint/2010/main" val="10664656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reports in the mail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39888"/>
            <a:ext cx="8229600" cy="4603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206558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7" y="2143125"/>
            <a:ext cx="7637463"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An example Bundle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112</a:t>
            </a:fld>
            <a:endParaRPr lang="en-US" dirty="0"/>
          </a:p>
        </p:txBody>
      </p:sp>
      <p:sp>
        <p:nvSpPr>
          <p:cNvPr id="23" name="Oval 22"/>
          <p:cNvSpPr/>
          <p:nvPr/>
        </p:nvSpPr>
        <p:spPr bwMode="auto">
          <a:xfrm>
            <a:off x="609600" y="2297668"/>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1</a:t>
            </a:r>
          </a:p>
        </p:txBody>
      </p:sp>
      <p:sp>
        <p:nvSpPr>
          <p:cNvPr id="25" name="Oval 24"/>
          <p:cNvSpPr/>
          <p:nvPr/>
        </p:nvSpPr>
        <p:spPr bwMode="auto">
          <a:xfrm>
            <a:off x="762000" y="3352800"/>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
        <p:nvSpPr>
          <p:cNvPr id="16" name="Oval 15"/>
          <p:cNvSpPr/>
          <p:nvPr/>
        </p:nvSpPr>
        <p:spPr bwMode="auto">
          <a:xfrm>
            <a:off x="762000" y="4343400"/>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
        <p:nvSpPr>
          <p:cNvPr id="19" name="Oval 18"/>
          <p:cNvSpPr/>
          <p:nvPr/>
        </p:nvSpPr>
        <p:spPr bwMode="auto">
          <a:xfrm>
            <a:off x="762000" y="5345668"/>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Tree>
    <p:extLst>
      <p:ext uri="{BB962C8B-B14F-4D97-AF65-F5344CB8AC3E}">
        <p14:creationId xmlns:p14="http://schemas.microsoft.com/office/powerpoint/2010/main" val="38917769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feed header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113</a:t>
            </a:fld>
            <a:endParaRPr lang="en-US" dirty="0"/>
          </a:p>
        </p:txBody>
      </p:sp>
      <p:cxnSp>
        <p:nvCxnSpPr>
          <p:cNvPr id="8" name="Straight Arrow Connector 7"/>
          <p:cNvCxnSpPr/>
          <p:nvPr/>
        </p:nvCxnSpPr>
        <p:spPr bwMode="auto">
          <a:xfrm flipH="1">
            <a:off x="5638800" y="1979983"/>
            <a:ext cx="1714500" cy="535834"/>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838199" y="4648200"/>
            <a:ext cx="7489141" cy="1754326"/>
          </a:xfrm>
          <a:prstGeom prst="rect">
            <a:avLst/>
          </a:prstGeom>
          <a:noFill/>
        </p:spPr>
        <p:txBody>
          <a:bodyPr wrap="square" rtlCol="0">
            <a:spAutoFit/>
          </a:bodyPr>
          <a:lstStyle/>
          <a:p>
            <a:r>
              <a:rPr lang="en-US" dirty="0" smtClean="0"/>
              <a:t>Feed is simple:</a:t>
            </a:r>
          </a:p>
          <a:p>
            <a:pPr marL="742950" lvl="1" indent="-285750">
              <a:buFont typeface="Arial" pitchFamily="34" charset="0"/>
              <a:buChar char="•"/>
            </a:pPr>
            <a:r>
              <a:rPr lang="en-US" dirty="0" smtClean="0"/>
              <a:t>“title” [1..1]: anything that tells humans what they’re looking at</a:t>
            </a:r>
          </a:p>
          <a:p>
            <a:pPr marL="742950" lvl="1" indent="-285750">
              <a:buFont typeface="Arial" pitchFamily="34" charset="0"/>
              <a:buChar char="•"/>
            </a:pPr>
            <a:r>
              <a:rPr lang="en-US" dirty="0" smtClean="0"/>
              <a:t>“updated” [1..1]: the time (instant!) you composed the bundle</a:t>
            </a:r>
          </a:p>
          <a:p>
            <a:pPr marL="742950" lvl="1" indent="-285750">
              <a:buFont typeface="Arial" pitchFamily="34" charset="0"/>
              <a:buChar char="•"/>
            </a:pPr>
            <a:r>
              <a:rPr lang="en-US" dirty="0" smtClean="0"/>
              <a:t>“id” [1..1]: a random, one-time id for this bundle</a:t>
            </a:r>
          </a:p>
          <a:p>
            <a:pPr marL="742950" lvl="1" indent="-285750">
              <a:buFont typeface="Arial" pitchFamily="34" charset="0"/>
              <a:buChar char="•"/>
            </a:pPr>
            <a:r>
              <a:rPr lang="en-US" dirty="0" smtClean="0"/>
              <a:t>“link” [0..*]: page through the full results</a:t>
            </a:r>
          </a:p>
          <a:p>
            <a:pPr marL="742950" lvl="1" indent="-285750">
              <a:buFont typeface="Arial" pitchFamily="34" charset="0"/>
              <a:buChar char="•"/>
            </a:pPr>
            <a:r>
              <a:rPr lang="en-US" dirty="0" smtClean="0"/>
              <a:t>“</a:t>
            </a:r>
            <a:r>
              <a:rPr lang="en-US" dirty="0" err="1" smtClean="0"/>
              <a:t>totalResults</a:t>
            </a:r>
            <a:r>
              <a:rPr lang="en-US" dirty="0" smtClean="0"/>
              <a:t>” [0..1]: number of total results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8218487"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0149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8127512" cy="459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Entry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114</a:t>
            </a:fld>
            <a:endParaRPr lang="en-US"/>
          </a:p>
        </p:txBody>
      </p:sp>
      <p:cxnSp>
        <p:nvCxnSpPr>
          <p:cNvPr id="8" name="Straight Arrow Connector 7"/>
          <p:cNvCxnSpPr>
            <a:stCxn id="9" idx="1"/>
          </p:cNvCxnSpPr>
          <p:nvPr/>
        </p:nvCxnSpPr>
        <p:spPr bwMode="auto">
          <a:xfrm flipH="1">
            <a:off x="5271641" y="3897593"/>
            <a:ext cx="1134499" cy="31107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406140" y="3712927"/>
            <a:ext cx="2044214" cy="369332"/>
          </a:xfrm>
          <a:prstGeom prst="rect">
            <a:avLst/>
          </a:prstGeom>
          <a:noFill/>
        </p:spPr>
        <p:txBody>
          <a:bodyPr wrap="none" rtlCol="0">
            <a:spAutoFit/>
          </a:bodyPr>
          <a:lstStyle/>
          <a:p>
            <a:r>
              <a:rPr lang="en-US" dirty="0" smtClean="0"/>
              <a:t>Version-specific id</a:t>
            </a:r>
            <a:endParaRPr lang="en-US" dirty="0"/>
          </a:p>
        </p:txBody>
      </p:sp>
      <p:cxnSp>
        <p:nvCxnSpPr>
          <p:cNvPr id="13" name="Straight Arrow Connector 12"/>
          <p:cNvCxnSpPr>
            <a:stCxn id="14" idx="1"/>
          </p:cNvCxnSpPr>
          <p:nvPr/>
        </p:nvCxnSpPr>
        <p:spPr bwMode="auto">
          <a:xfrm flipH="1">
            <a:off x="5739259" y="1915233"/>
            <a:ext cx="1536394" cy="44696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75653" y="1730567"/>
            <a:ext cx="1415772" cy="369332"/>
          </a:xfrm>
          <a:prstGeom prst="rect">
            <a:avLst/>
          </a:prstGeom>
          <a:noFill/>
        </p:spPr>
        <p:txBody>
          <a:bodyPr wrap="none" rtlCol="0">
            <a:spAutoFit/>
          </a:bodyPr>
          <a:lstStyle/>
          <a:p>
            <a:r>
              <a:rPr lang="en-US" dirty="0" smtClean="0"/>
              <a:t>Resource id</a:t>
            </a:r>
            <a:endParaRPr lang="en-US" dirty="0"/>
          </a:p>
        </p:txBody>
      </p:sp>
      <p:cxnSp>
        <p:nvCxnSpPr>
          <p:cNvPr id="17" name="Straight Arrow Connector 16"/>
          <p:cNvCxnSpPr/>
          <p:nvPr/>
        </p:nvCxnSpPr>
        <p:spPr bwMode="auto">
          <a:xfrm flipH="1">
            <a:off x="6096000" y="2546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877391" y="2362200"/>
            <a:ext cx="1556836" cy="369332"/>
          </a:xfrm>
          <a:prstGeom prst="rect">
            <a:avLst/>
          </a:prstGeom>
          <a:noFill/>
        </p:spPr>
        <p:txBody>
          <a:bodyPr wrap="none" rtlCol="0">
            <a:spAutoFit/>
          </a:bodyPr>
          <a:lstStyle/>
          <a:p>
            <a:r>
              <a:rPr lang="en-US" dirty="0" smtClean="0"/>
              <a:t>Last modified</a:t>
            </a:r>
            <a:endParaRPr lang="en-US" dirty="0"/>
          </a:p>
        </p:txBody>
      </p:sp>
      <p:cxnSp>
        <p:nvCxnSpPr>
          <p:cNvPr id="25" name="Straight Arrow Connector 24"/>
          <p:cNvCxnSpPr>
            <a:stCxn id="26" idx="1"/>
          </p:cNvCxnSpPr>
          <p:nvPr/>
        </p:nvCxnSpPr>
        <p:spPr bwMode="auto">
          <a:xfrm flipH="1">
            <a:off x="5893235" y="4832866"/>
            <a:ext cx="80533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8572" y="4648200"/>
            <a:ext cx="1992853" cy="369332"/>
          </a:xfrm>
          <a:prstGeom prst="rect">
            <a:avLst/>
          </a:prstGeom>
          <a:noFill/>
        </p:spPr>
        <p:txBody>
          <a:bodyPr wrap="none" rtlCol="0">
            <a:spAutoFit/>
          </a:bodyPr>
          <a:lstStyle/>
          <a:p>
            <a:r>
              <a:rPr lang="en-US" dirty="0" smtClean="0"/>
              <a:t>Resource content</a:t>
            </a:r>
            <a:endParaRPr lang="en-US" dirty="0"/>
          </a:p>
        </p:txBody>
      </p:sp>
      <p:sp>
        <p:nvSpPr>
          <p:cNvPr id="15" name="TextBox 14"/>
          <p:cNvSpPr txBox="1"/>
          <p:nvPr/>
        </p:nvSpPr>
        <p:spPr>
          <a:xfrm>
            <a:off x="5600700" y="5763399"/>
            <a:ext cx="2492990" cy="646331"/>
          </a:xfrm>
          <a:prstGeom prst="rect">
            <a:avLst/>
          </a:prstGeom>
          <a:noFill/>
        </p:spPr>
        <p:txBody>
          <a:bodyPr wrap="none" rtlCol="0">
            <a:spAutoFit/>
          </a:bodyPr>
          <a:lstStyle/>
          <a:p>
            <a:r>
              <a:rPr lang="en-US" dirty="0" smtClean="0"/>
              <a:t>Human-readable form,</a:t>
            </a:r>
          </a:p>
          <a:p>
            <a:r>
              <a:rPr lang="en-US" dirty="0" smtClean="0"/>
              <a:t>just like </a:t>
            </a:r>
            <a:r>
              <a:rPr lang="en-US" dirty="0" err="1" smtClean="0"/>
              <a:t>Resource.text</a:t>
            </a:r>
            <a:endParaRPr lang="en-US" dirty="0"/>
          </a:p>
        </p:txBody>
      </p:sp>
      <p:cxnSp>
        <p:nvCxnSpPr>
          <p:cNvPr id="27" name="Straight Arrow Connector 26"/>
          <p:cNvCxnSpPr/>
          <p:nvPr/>
        </p:nvCxnSpPr>
        <p:spPr bwMode="auto">
          <a:xfrm flipH="1">
            <a:off x="6019800" y="3308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801191" y="3124200"/>
            <a:ext cx="672043" cy="369332"/>
          </a:xfrm>
          <a:prstGeom prst="rect">
            <a:avLst/>
          </a:prstGeom>
          <a:noFill/>
        </p:spPr>
        <p:txBody>
          <a:bodyPr wrap="none" rtlCol="0">
            <a:spAutoFit/>
          </a:bodyPr>
          <a:lstStyle/>
          <a:p>
            <a:r>
              <a:rPr lang="en-US" dirty="0" smtClean="0"/>
              <a:t>Tags</a:t>
            </a:r>
            <a:endParaRPr lang="en-US" dirty="0"/>
          </a:p>
        </p:txBody>
      </p:sp>
      <p:cxnSp>
        <p:nvCxnSpPr>
          <p:cNvPr id="29" name="Straight Arrow Connector 28"/>
          <p:cNvCxnSpPr/>
          <p:nvPr/>
        </p:nvCxnSpPr>
        <p:spPr bwMode="auto">
          <a:xfrm flipH="1" flipV="1">
            <a:off x="4800600" y="5867400"/>
            <a:ext cx="805338" cy="2286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499148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Entry</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115</a:t>
            </a:fld>
            <a:endParaRPr lang="en-C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86" y="1724024"/>
            <a:ext cx="8348314" cy="4067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40815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Keeping in sync</a:t>
            </a:r>
            <a:endParaRPr lang="en-US" dirty="0"/>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smtClean="0">
                <a:latin typeface="Courier New" pitchFamily="49" charset="0"/>
                <a:cs typeface="Courier New" pitchFamily="49" charset="0"/>
              </a:rPr>
              <a:t>http</a:t>
            </a:r>
            <a:r>
              <a:rPr lang="en-US" sz="1900" dirty="0">
                <a:latin typeface="Courier New" pitchFamily="49" charset="0"/>
                <a:cs typeface="Courier New" pitchFamily="49" charset="0"/>
              </a:rPr>
              <a:t>://</a:t>
            </a:r>
            <a:r>
              <a:rPr lang="en-US" sz="1900" dirty="0" smtClean="0">
                <a:latin typeface="Courier New" pitchFamily="49" charset="0"/>
                <a:cs typeface="Courier New" pitchFamily="49" charset="0"/>
              </a:rPr>
              <a:t>server.org/fhir/_history</a:t>
            </a:r>
            <a:endParaRPr lang="en-US" dirty="0">
              <a:cs typeface="Courier New" pitchFamily="49" charset="0"/>
            </a:endParaRPr>
          </a:p>
          <a:p>
            <a:r>
              <a:rPr lang="en-US" dirty="0" smtClean="0"/>
              <a:t>History </a:t>
            </a:r>
            <a:r>
              <a:rPr lang="en-US" dirty="0"/>
              <a:t>of </a:t>
            </a:r>
            <a:r>
              <a:rPr lang="en-US" u="sng" dirty="0"/>
              <a:t>all patient resources</a:t>
            </a:r>
            <a:r>
              <a:rPr lang="en-US" dirty="0"/>
              <a:t> on server</a:t>
            </a:r>
          </a:p>
          <a:p>
            <a:pPr lvl="1"/>
            <a:r>
              <a:rPr lang="en-US" sz="1900" dirty="0" smtClean="0">
                <a:latin typeface="Courier New" pitchFamily="49" charset="0"/>
                <a:cs typeface="Courier New" pitchFamily="49" charset="0"/>
              </a:rPr>
              <a:t>http</a:t>
            </a:r>
            <a:r>
              <a:rPr lang="en-US" sz="1900" dirty="0">
                <a:latin typeface="Courier New" pitchFamily="49" charset="0"/>
                <a:cs typeface="Courier New" pitchFamily="49" charset="0"/>
              </a:rPr>
              <a:t>://</a:t>
            </a:r>
            <a:r>
              <a:rPr lang="en-US" sz="1900" dirty="0" smtClean="0">
                <a:latin typeface="Courier New" pitchFamily="49" charset="0"/>
                <a:cs typeface="Courier New" pitchFamily="49" charset="0"/>
              </a:rPr>
              <a:t>server.org/fhir/Patient/_history</a:t>
            </a:r>
            <a:endParaRPr lang="en-US" dirty="0" smtClean="0"/>
          </a:p>
          <a:p>
            <a:r>
              <a:rPr lang="en-US" dirty="0" smtClean="0"/>
              <a:t>History </a:t>
            </a:r>
            <a:r>
              <a:rPr lang="en-US" dirty="0"/>
              <a:t>of </a:t>
            </a:r>
            <a:r>
              <a:rPr lang="en-US" u="sng" dirty="0"/>
              <a:t>specific patient</a:t>
            </a:r>
            <a:r>
              <a:rPr lang="en-US" dirty="0"/>
              <a:t> on </a:t>
            </a:r>
            <a:r>
              <a:rPr lang="en-US" dirty="0" smtClean="0"/>
              <a:t>server</a:t>
            </a:r>
            <a:endParaRPr lang="en-US" sz="1700" dirty="0" smtClean="0">
              <a:latin typeface="Courier New" pitchFamily="49" charset="0"/>
              <a:cs typeface="Courier New" pitchFamily="49" charset="0"/>
            </a:endParaRPr>
          </a:p>
          <a:p>
            <a:pPr marL="685800" lvl="1"/>
            <a:r>
              <a:rPr lang="en-US" sz="1900" dirty="0" smtClean="0">
                <a:latin typeface="Courier New" pitchFamily="49" charset="0"/>
                <a:cs typeface="Courier New" pitchFamily="49" charset="0"/>
              </a:rPr>
              <a:t>http://server.org/fhir/Patient/1/_history</a:t>
            </a:r>
            <a:r>
              <a:rPr lang="en-US" sz="1500" dirty="0" smtClean="0">
                <a:latin typeface="Courier New" pitchFamily="49" charset="0"/>
                <a:cs typeface="Courier New" pitchFamily="49" charset="0"/>
              </a:rPr>
              <a:t/>
            </a:r>
            <a:br>
              <a:rPr lang="en-US" sz="1500" dirty="0" smtClean="0">
                <a:latin typeface="Courier New" pitchFamily="49" charset="0"/>
                <a:cs typeface="Courier New" pitchFamily="49" charset="0"/>
              </a:rPr>
            </a:br>
            <a:endParaRPr lang="en-US" sz="1500" dirty="0" smtClean="0">
              <a:latin typeface="Courier New" pitchFamily="49" charset="0"/>
              <a:cs typeface="Courier New" pitchFamily="49" charset="0"/>
            </a:endParaRPr>
          </a:p>
          <a:p>
            <a:r>
              <a:rPr lang="en-US" dirty="0" smtClean="0"/>
              <a:t>A </a:t>
            </a:r>
            <a:r>
              <a:rPr lang="en-US" dirty="0"/>
              <a:t>history of all </a:t>
            </a:r>
            <a:r>
              <a:rPr lang="en-US" dirty="0" smtClean="0"/>
              <a:t>changes: updates </a:t>
            </a:r>
            <a:r>
              <a:rPr lang="en-US" dirty="0"/>
              <a:t>and </a:t>
            </a:r>
            <a:r>
              <a:rPr lang="en-US" dirty="0" smtClean="0"/>
              <a:t>deletions, ordered by newest first</a:t>
            </a:r>
          </a:p>
          <a:p>
            <a:r>
              <a:rPr lang="en-US" dirty="0" smtClean="0"/>
              <a:t>Limit with _since and _count</a:t>
            </a:r>
            <a:endParaRPr lang="en-US" dirty="0"/>
          </a:p>
          <a:p>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116</a:t>
            </a:fld>
            <a:endParaRPr lang="en-CA"/>
          </a:p>
        </p:txBody>
      </p:sp>
    </p:spTree>
    <p:extLst>
      <p:ext uri="{BB962C8B-B14F-4D97-AF65-F5344CB8AC3E}">
        <p14:creationId xmlns:p14="http://schemas.microsoft.com/office/powerpoint/2010/main" val="9993450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9" y="2209800"/>
            <a:ext cx="8379341"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Multiple versions of entries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117</a:t>
            </a:fld>
            <a:endParaRPr lang="en-US"/>
          </a:p>
        </p:txBody>
      </p:sp>
      <p:cxnSp>
        <p:nvCxnSpPr>
          <p:cNvPr id="7" name="Straight Arrow Connector 6"/>
          <p:cNvCxnSpPr/>
          <p:nvPr/>
        </p:nvCxnSpPr>
        <p:spPr bwMode="auto">
          <a:xfrm flipV="1">
            <a:off x="1143000" y="3048000"/>
            <a:ext cx="381000"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876300" y="4610100"/>
            <a:ext cx="388067" cy="76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12510" y="3695700"/>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a:t>
            </a:r>
            <a:r>
              <a:rPr lang="en-US" dirty="0" smtClean="0">
                <a:solidFill>
                  <a:schemeClr val="bg1"/>
                </a:solidFill>
              </a:rPr>
              <a:t>d!</a:t>
            </a:r>
            <a:endParaRPr kumimoji="0" lang="en-US" sz="1800" b="0" i="0" u="none" strike="noStrike" cap="none" normalizeH="0" baseline="0" dirty="0" smtClean="0">
              <a:ln>
                <a:noFill/>
              </a:ln>
              <a:solidFill>
                <a:schemeClr val="bg1"/>
              </a:solidFill>
              <a:effectLst/>
            </a:endParaRPr>
          </a:p>
        </p:txBody>
      </p:sp>
      <p:cxnSp>
        <p:nvCxnSpPr>
          <p:cNvPr id="19" name="Straight Connector 18"/>
          <p:cNvCxnSpPr/>
          <p:nvPr/>
        </p:nvCxnSpPr>
        <p:spPr bwMode="auto">
          <a:xfrm>
            <a:off x="7772400" y="36195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7772400" y="54102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61351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68806"/>
            <a:ext cx="807720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Atom Tombstones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118</a:t>
            </a:fld>
            <a:endParaRPr lang="en-US"/>
          </a:p>
        </p:txBody>
      </p:sp>
      <p:cxnSp>
        <p:nvCxnSpPr>
          <p:cNvPr id="7" name="Straight Connector 6"/>
          <p:cNvCxnSpPr/>
          <p:nvPr/>
        </p:nvCxnSpPr>
        <p:spPr bwMode="auto">
          <a:xfrm>
            <a:off x="3864428" y="3483430"/>
            <a:ext cx="43434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a:off x="457200" y="4648200"/>
            <a:ext cx="8382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bwMode="auto">
          <a:xfrm flipV="1">
            <a:off x="457200" y="3657600"/>
            <a:ext cx="990600"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bwMode="auto">
          <a:xfrm flipV="1">
            <a:off x="6036128" y="3886200"/>
            <a:ext cx="1050472" cy="762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a:off x="6036128" y="4648200"/>
            <a:ext cx="669472" cy="3429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bwMode="auto">
          <a:xfrm flipV="1">
            <a:off x="5791200" y="3701144"/>
            <a:ext cx="2569028" cy="2177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6280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 in JSON</a:t>
            </a:r>
            <a:endParaRPr lang="en-US" dirty="0"/>
          </a:p>
        </p:txBody>
      </p:sp>
      <p:sp>
        <p:nvSpPr>
          <p:cNvPr id="7" name="Content Placeholder 6"/>
          <p:cNvSpPr>
            <a:spLocks noGrp="1"/>
          </p:cNvSpPr>
          <p:nvPr>
            <p:ph idx="1"/>
          </p:nvPr>
        </p:nvSpPr>
        <p:spPr/>
        <p:txBody>
          <a:bodyPr/>
          <a:lstStyle/>
          <a:p>
            <a:r>
              <a:rPr lang="en-US" dirty="0" smtClean="0"/>
              <a:t>There’s not yet a way to render Atom in JSON, though there are initiatives, all ugly.</a:t>
            </a:r>
          </a:p>
          <a:p>
            <a:r>
              <a:rPr lang="en-US" dirty="0" smtClean="0"/>
              <a:t>So, we had to (sorry) roll our own….</a:t>
            </a:r>
          </a:p>
          <a:p>
            <a:r>
              <a:rPr lang="en-US" dirty="0" smtClean="0"/>
              <a:t>…very straightforward, single-purpose</a:t>
            </a:r>
          </a:p>
          <a:p>
            <a:r>
              <a:rPr lang="en-US" dirty="0" smtClean="0"/>
              <a:t>Atom JSON solution</a:t>
            </a:r>
          </a:p>
          <a:p>
            <a:r>
              <a:rPr lang="en-US" dirty="0" smtClean="0"/>
              <a:t>(Note: MIME type is still application/json!)</a:t>
            </a:r>
          </a:p>
          <a:p>
            <a:endParaRPr lang="en-US" dirty="0"/>
          </a:p>
        </p:txBody>
      </p:sp>
      <p:sp>
        <p:nvSpPr>
          <p:cNvPr id="6" name="Slide Number Placeholder 5"/>
          <p:cNvSpPr>
            <a:spLocks noGrp="1"/>
          </p:cNvSpPr>
          <p:nvPr>
            <p:ph type="sldNum" sz="quarter" idx="4"/>
          </p:nvPr>
        </p:nvSpPr>
        <p:spPr/>
        <p:txBody>
          <a:bodyPr/>
          <a:lstStyle/>
          <a:p>
            <a:fld id="{C9422542-FAC0-4800-BAC9-80AE50E939A1}" type="slidenum">
              <a:rPr lang="en-US" smtClean="0"/>
              <a:pPr/>
              <a:t>119</a:t>
            </a:fld>
            <a:endParaRPr lang="en-US"/>
          </a:p>
        </p:txBody>
      </p:sp>
    </p:spTree>
    <p:extLst>
      <p:ext uri="{BB962C8B-B14F-4D97-AF65-F5344CB8AC3E}">
        <p14:creationId xmlns:p14="http://schemas.microsoft.com/office/powerpoint/2010/main" val="2854257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Tooling</a:t>
            </a:r>
            <a:endParaRPr lang="en-US" dirty="0"/>
          </a:p>
        </p:txBody>
      </p:sp>
      <p:sp>
        <p:nvSpPr>
          <p:cNvPr id="3" name="Content Placeholder 2"/>
          <p:cNvSpPr>
            <a:spLocks noGrp="1"/>
          </p:cNvSpPr>
          <p:nvPr>
            <p:ph idx="1"/>
          </p:nvPr>
        </p:nvSpPr>
        <p:spPr/>
        <p:txBody>
          <a:bodyPr/>
          <a:lstStyle/>
          <a:p>
            <a:r>
              <a:rPr lang="en-US" dirty="0" smtClean="0"/>
              <a:t>Your favorite browser</a:t>
            </a:r>
          </a:p>
          <a:p>
            <a:r>
              <a:rPr lang="en-US" dirty="0" smtClean="0"/>
              <a:t>Your favorite XML and JSON editor or:</a:t>
            </a:r>
          </a:p>
          <a:p>
            <a:pPr lvl="1"/>
            <a:r>
              <a:rPr lang="en-US" dirty="0" smtClean="0"/>
              <a:t>JSON: </a:t>
            </a:r>
            <a:r>
              <a:rPr lang="en-US" dirty="0" smtClean="0">
                <a:hlinkClick r:id="rId2"/>
              </a:rPr>
              <a:t>http://www.jsoneditoronline.org/</a:t>
            </a:r>
            <a:endParaRPr lang="en-US" dirty="0" smtClean="0"/>
          </a:p>
          <a:p>
            <a:pPr lvl="1"/>
            <a:r>
              <a:rPr lang="en-US" dirty="0" smtClean="0"/>
              <a:t>XML: download trial version of </a:t>
            </a:r>
            <a:r>
              <a:rPr lang="en-US" dirty="0" err="1" smtClean="0"/>
              <a:t>XMLSpy</a:t>
            </a:r>
            <a:r>
              <a:rPr lang="en-US" dirty="0" smtClean="0"/>
              <a:t> or Oxygen</a:t>
            </a:r>
          </a:p>
          <a:p>
            <a:r>
              <a:rPr lang="en-US" dirty="0" smtClean="0"/>
              <a:t>HTTP tool (one of)</a:t>
            </a:r>
          </a:p>
          <a:p>
            <a:pPr lvl="1"/>
            <a:r>
              <a:rPr lang="en-US" dirty="0" smtClean="0"/>
              <a:t>“Chrome Poster” (</a:t>
            </a:r>
            <a:r>
              <a:rPr lang="en-US" dirty="0" err="1" smtClean="0"/>
              <a:t>Zhiping</a:t>
            </a:r>
            <a:r>
              <a:rPr lang="en-US" dirty="0" smtClean="0"/>
              <a:t> Deng)</a:t>
            </a:r>
          </a:p>
          <a:p>
            <a:pPr lvl="1"/>
            <a:r>
              <a:rPr lang="en-US" dirty="0" smtClean="0"/>
              <a:t>Firefox “Poster” (Alex </a:t>
            </a:r>
            <a:r>
              <a:rPr lang="en-US" dirty="0" err="1" smtClean="0"/>
              <a:t>Milowski</a:t>
            </a:r>
            <a:r>
              <a:rPr lang="en-US" dirty="0" smtClean="0"/>
              <a:t>)</a:t>
            </a:r>
          </a:p>
          <a:p>
            <a:pPr lvl="1"/>
            <a:r>
              <a:rPr lang="en-US" dirty="0" smtClean="0">
                <a:hlinkClick r:id="rId3"/>
              </a:rPr>
              <a:t>http://www.telerik.com/fiddler</a:t>
            </a:r>
            <a:endParaRPr lang="en-US" dirty="0" smtClean="0"/>
          </a:p>
          <a:p>
            <a:r>
              <a:rPr lang="en-US" dirty="0" smtClean="0"/>
              <a:t>Java, C#, Delphi or Objective C environment</a:t>
            </a:r>
          </a:p>
        </p:txBody>
      </p:sp>
      <p:sp>
        <p:nvSpPr>
          <p:cNvPr id="5" name="Slide Number Placeholder 4"/>
          <p:cNvSpPr>
            <a:spLocks noGrp="1"/>
          </p:cNvSpPr>
          <p:nvPr>
            <p:ph type="sldNum" sz="quarter" idx="4"/>
          </p:nvPr>
        </p:nvSpPr>
        <p:spPr/>
        <p:txBody>
          <a:bodyPr/>
          <a:lstStyle/>
          <a:p>
            <a:fld id="{5CC3E5C4-3E2B-40F1-9F2B-C46CEB0C88DF}" type="slidenum">
              <a:rPr lang="en-CA" smtClean="0"/>
              <a:pPr/>
              <a:t>12</a:t>
            </a:fld>
            <a:endParaRPr lang="en-CA"/>
          </a:p>
        </p:txBody>
      </p:sp>
    </p:spTree>
    <p:extLst>
      <p:ext uri="{BB962C8B-B14F-4D97-AF65-F5344CB8AC3E}">
        <p14:creationId xmlns:p14="http://schemas.microsoft.com/office/powerpoint/2010/main" val="35861490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Json</a:t>
            </a:r>
            <a:r>
              <a:rPr lang="en-US" dirty="0" smtClean="0"/>
              <a:t> Atom - Example</a:t>
            </a:r>
            <a:endParaRPr lang="en-US" dirty="0"/>
          </a:p>
        </p:txBody>
      </p:sp>
      <p:sp>
        <p:nvSpPr>
          <p:cNvPr id="3" name="Content Placeholder 2"/>
          <p:cNvSpPr>
            <a:spLocks noGrp="1"/>
          </p:cNvSpPr>
          <p:nvPr>
            <p:ph idx="1"/>
          </p:nvPr>
        </p:nvSpPr>
        <p:spPr/>
        <p:txBody>
          <a:bodyPr/>
          <a:lstStyle/>
          <a:p>
            <a:pPr marL="0" indent="0">
              <a:buNone/>
            </a:pPr>
            <a:r>
              <a:rPr lang="en-US" sz="1400" b="1" dirty="0" smtClean="0">
                <a:solidFill>
                  <a:srgbClr val="00AA00"/>
                </a:solidFill>
              </a:rPr>
              <a:t>{</a:t>
            </a:r>
            <a:r>
              <a:rPr lang="en-US" sz="1400" dirty="0" smtClean="0"/>
              <a:t> </a:t>
            </a:r>
          </a:p>
          <a:p>
            <a:pPr marL="0" indent="0">
              <a:buNone/>
            </a:pPr>
            <a:r>
              <a:rPr lang="en-US" sz="1400" b="1" dirty="0" smtClean="0">
                <a:solidFill>
                  <a:srgbClr val="CC0000"/>
                </a:solidFill>
              </a:rPr>
              <a:t>    "title"</a:t>
            </a:r>
            <a:r>
              <a:rPr lang="en-US" sz="1400" dirty="0" smtClean="0"/>
              <a:t>: </a:t>
            </a:r>
            <a:r>
              <a:rPr lang="en-US" sz="1400" dirty="0" smtClean="0">
                <a:solidFill>
                  <a:srgbClr val="007777"/>
                </a:solidFill>
              </a:rPr>
              <a:t>"Search result"</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"updated"</a:t>
            </a:r>
            <a:r>
              <a:rPr lang="en-US" sz="1400" dirty="0" smtClean="0"/>
              <a:t>: </a:t>
            </a:r>
            <a:r>
              <a:rPr lang="en-US" sz="1400" dirty="0" smtClean="0">
                <a:solidFill>
                  <a:srgbClr val="007777"/>
                </a:solidFill>
              </a:rPr>
              <a:t>"2012-09-20T12:04:45Z"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"id"</a:t>
            </a:r>
            <a:r>
              <a:rPr lang="en-US" sz="1400" dirty="0" smtClean="0"/>
              <a:t>: </a:t>
            </a:r>
            <a:r>
              <a:rPr lang="en-US" sz="1400" dirty="0" smtClean="0">
                <a:solidFill>
                  <a:srgbClr val="007777"/>
                </a:solidFill>
              </a:rPr>
              <a:t>"urn:uuid:50ea3e5e-b6a7-4f55-956c-caef491bbc08"</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"link"</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a:t>
            </a:r>
            <a:r>
              <a:rPr lang="en-US" sz="1400" b="1" dirty="0" err="1" smtClean="0">
                <a:solidFill>
                  <a:srgbClr val="CC0000"/>
                </a:solidFill>
              </a:rPr>
              <a:t>rel</a:t>
            </a:r>
            <a:r>
              <a:rPr lang="en-US" sz="1400" b="1" dirty="0" smtClean="0">
                <a:solidFill>
                  <a:srgbClr val="CC0000"/>
                </a:solidFill>
              </a:rPr>
              <a:t>"</a:t>
            </a:r>
            <a:r>
              <a:rPr lang="en-US" sz="1400" dirty="0" smtClean="0"/>
              <a:t>: </a:t>
            </a:r>
            <a:r>
              <a:rPr lang="en-US" sz="1400" dirty="0" smtClean="0">
                <a:solidFill>
                  <a:srgbClr val="007777"/>
                </a:solidFill>
              </a:rPr>
              <a:t>"self"</a:t>
            </a:r>
            <a:r>
              <a:rPr lang="en-US" sz="1400" b="1" dirty="0" smtClean="0">
                <a:solidFill>
                  <a:srgbClr val="000000"/>
                </a:solidFill>
              </a:rPr>
              <a:t>,</a:t>
            </a:r>
            <a:r>
              <a:rPr lang="en-US" sz="1400" dirty="0" smtClean="0">
                <a:solidFill>
                  <a:srgbClr val="007777"/>
                </a:solidFill>
              </a:rPr>
              <a:t> </a:t>
            </a:r>
            <a:r>
              <a:rPr lang="en-US" sz="1400" b="1" dirty="0" smtClean="0">
                <a:solidFill>
                  <a:srgbClr val="CC0000"/>
                </a:solidFill>
              </a:rPr>
              <a:t>"</a:t>
            </a:r>
            <a:r>
              <a:rPr lang="en-US" sz="1400" b="1" dirty="0" err="1" smtClean="0">
                <a:solidFill>
                  <a:srgbClr val="CC0000"/>
                </a:solidFill>
              </a:rPr>
              <a:t>href</a:t>
            </a:r>
            <a:r>
              <a:rPr lang="en-US" sz="1400" b="1" dirty="0" smtClean="0">
                <a:solidFill>
                  <a:srgbClr val="CC0000"/>
                </a:solidFill>
              </a:rPr>
              <a:t>"</a:t>
            </a:r>
            <a:r>
              <a:rPr lang="en-US" sz="1400" dirty="0" smtClean="0"/>
              <a:t>: </a:t>
            </a:r>
            <a:r>
              <a:rPr lang="en-US" sz="1400" dirty="0" smtClean="0">
                <a:solidFill>
                  <a:srgbClr val="007777"/>
                </a:solidFill>
              </a:rPr>
              <a:t>"http://server.org/fhir/</a:t>
            </a:r>
            <a:r>
              <a:rPr lang="en-US" sz="1400" dirty="0" err="1" smtClean="0">
                <a:solidFill>
                  <a:srgbClr val="007777"/>
                </a:solidFill>
              </a:rPr>
              <a:t>Patient?format</a:t>
            </a:r>
            <a:r>
              <a:rPr lang="en-US" sz="1400" dirty="0" smtClean="0">
                <a:solidFill>
                  <a:srgbClr val="007777"/>
                </a:solidFill>
              </a:rPr>
              <a:t>=json"</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endParaRPr lang="en-US" sz="1400" dirty="0" smtClean="0"/>
          </a:p>
          <a:p>
            <a:pPr marL="0" indent="0">
              <a:buNone/>
            </a:pPr>
            <a:r>
              <a:rPr lang="en-US" sz="1400" b="1" dirty="0" smtClean="0">
                <a:solidFill>
                  <a:srgbClr val="CC0000"/>
                </a:solidFill>
              </a:rPr>
              <a:t>    "entry"</a:t>
            </a:r>
            <a:r>
              <a:rPr lang="en-US" sz="1400" dirty="0" smtClean="0"/>
              <a:t>: </a:t>
            </a:r>
            <a:r>
              <a:rPr lang="en-US" sz="1400" b="1" dirty="0" smtClean="0">
                <a:solidFill>
                  <a:srgbClr val="0033FF"/>
                </a:solidFill>
              </a:rPr>
              <a:t>[ </a:t>
            </a:r>
          </a:p>
          <a:p>
            <a:pPr marL="0" indent="0">
              <a:buNone/>
            </a:pPr>
            <a:r>
              <a:rPr lang="en-US" sz="1400" b="1" dirty="0" smtClean="0">
                <a:solidFill>
                  <a:srgbClr val="0033FF"/>
                </a:solidFill>
              </a:rPr>
              <a:t>                </a:t>
            </a:r>
            <a:r>
              <a:rPr lang="en-US" sz="1400" b="1" dirty="0" smtClean="0">
                <a:solidFill>
                  <a:srgbClr val="00AA00"/>
                </a:solidFill>
              </a:rPr>
              <a:t>{</a:t>
            </a:r>
            <a:r>
              <a:rPr lang="en-US" sz="1400" dirty="0" smtClean="0"/>
              <a:t> </a:t>
            </a:r>
            <a:r>
              <a:rPr lang="en-US" sz="1400" b="1" dirty="0" smtClean="0">
                <a:solidFill>
                  <a:srgbClr val="CC0000"/>
                </a:solidFill>
              </a:rPr>
              <a:t>"title"</a:t>
            </a:r>
            <a:r>
              <a:rPr lang="en-US" sz="1400" dirty="0" smtClean="0"/>
              <a:t>: </a:t>
            </a:r>
            <a:r>
              <a:rPr lang="en-US" sz="1400" dirty="0" smtClean="0">
                <a:solidFill>
                  <a:srgbClr val="007777"/>
                </a:solidFill>
              </a:rPr>
              <a:t>"Resource of type Patient, with id = 1 and version = 1"</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"link"</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a:t>
            </a:r>
            <a:r>
              <a:rPr lang="en-US" sz="1400" b="1" dirty="0" err="1" smtClean="0">
                <a:solidFill>
                  <a:srgbClr val="CC0000"/>
                </a:solidFill>
              </a:rPr>
              <a:t>rel</a:t>
            </a:r>
            <a:r>
              <a:rPr lang="en-US" sz="1400" b="1" dirty="0" smtClean="0">
                <a:solidFill>
                  <a:srgbClr val="CC0000"/>
                </a:solidFill>
              </a:rPr>
              <a:t>"</a:t>
            </a:r>
            <a:r>
              <a:rPr lang="en-US" sz="1400" dirty="0" smtClean="0"/>
              <a:t>: </a:t>
            </a:r>
            <a:r>
              <a:rPr lang="en-US" sz="1400" dirty="0" smtClean="0">
                <a:solidFill>
                  <a:srgbClr val="007777"/>
                </a:solidFill>
              </a:rPr>
              <a:t>"self"</a:t>
            </a:r>
            <a:r>
              <a:rPr lang="en-US" sz="1400" b="1" dirty="0" smtClean="0">
                <a:solidFill>
                  <a:srgbClr val="000000"/>
                </a:solidFill>
              </a:rPr>
              <a:t>,</a:t>
            </a:r>
            <a:r>
              <a:rPr lang="en-US" sz="1400" dirty="0" smtClean="0">
                <a:solidFill>
                  <a:srgbClr val="007777"/>
                </a:solidFill>
              </a:rPr>
              <a:t> </a:t>
            </a:r>
            <a:r>
              <a:rPr lang="en-US" sz="1400" b="1" dirty="0" smtClean="0">
                <a:solidFill>
                  <a:srgbClr val="CC0000"/>
                </a:solidFill>
              </a:rPr>
              <a:t>"</a:t>
            </a:r>
            <a:r>
              <a:rPr lang="en-US" sz="1400" b="1" dirty="0" err="1" smtClean="0">
                <a:solidFill>
                  <a:srgbClr val="CC0000"/>
                </a:solidFill>
              </a:rPr>
              <a:t>href</a:t>
            </a:r>
            <a:r>
              <a:rPr lang="en-US" sz="1400" b="1" dirty="0" smtClean="0">
                <a:solidFill>
                  <a:srgbClr val="CC0000"/>
                </a:solidFill>
              </a:rPr>
              <a:t>"</a:t>
            </a:r>
            <a:r>
              <a:rPr lang="en-US" sz="1400" dirty="0" smtClean="0"/>
              <a:t>: </a:t>
            </a:r>
            <a:r>
              <a:rPr lang="en-US" sz="1400" dirty="0" smtClean="0">
                <a:solidFill>
                  <a:srgbClr val="007777"/>
                </a:solidFill>
              </a:rPr>
              <a:t>"http://fhir.furore.com/fhir/Patient/1/_history/1"</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r>
              <a:rPr lang="en-US" sz="1400" dirty="0" smtClean="0"/>
              <a:t> </a:t>
            </a:r>
          </a:p>
          <a:p>
            <a:pPr marL="0" indent="0">
              <a:buNone/>
            </a:pPr>
            <a:r>
              <a:rPr lang="en-US" sz="1400" b="1" dirty="0" smtClean="0">
                <a:solidFill>
                  <a:srgbClr val="CC0000"/>
                </a:solidFill>
              </a:rPr>
              <a:t>	"id"</a:t>
            </a:r>
            <a:r>
              <a:rPr lang="en-US" sz="1400" dirty="0" smtClean="0"/>
              <a:t>: </a:t>
            </a:r>
            <a:r>
              <a:rPr lang="en-US" sz="1400" dirty="0" smtClean="0">
                <a:solidFill>
                  <a:srgbClr val="007777"/>
                </a:solidFill>
              </a:rPr>
              <a:t>"http://fhir.furore.com/fhir/Patient/1"</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"updated"</a:t>
            </a:r>
            <a:r>
              <a:rPr lang="en-US" sz="1400" dirty="0" smtClean="0"/>
              <a:t>: </a:t>
            </a:r>
            <a:r>
              <a:rPr lang="en-US" sz="1400" dirty="0" smtClean="0">
                <a:solidFill>
                  <a:srgbClr val="007777"/>
                </a:solidFill>
              </a:rPr>
              <a:t>"2012-05-29T23:45:32Z"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"published"</a:t>
            </a:r>
            <a:r>
              <a:rPr lang="en-US" sz="1400" dirty="0" smtClean="0"/>
              <a:t>: </a:t>
            </a:r>
            <a:r>
              <a:rPr lang="en-US" sz="1400" dirty="0" smtClean="0">
                <a:solidFill>
                  <a:srgbClr val="007777"/>
                </a:solidFill>
              </a:rPr>
              <a:t>"2012-09-20T12:04:47Z"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"author"</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"name"</a:t>
            </a:r>
            <a:r>
              <a:rPr lang="en-US" sz="1400" dirty="0" smtClean="0"/>
              <a:t>: </a:t>
            </a:r>
            <a:r>
              <a:rPr lang="en-US" sz="1400" dirty="0" smtClean="0">
                <a:solidFill>
                  <a:srgbClr val="007777"/>
                </a:solidFill>
              </a:rPr>
              <a:t>"Grahame Grieve / HL7 publishing committee"</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r>
              <a:rPr lang="en-US" sz="1400" dirty="0" smtClean="0"/>
              <a:t> </a:t>
            </a:r>
          </a:p>
          <a:p>
            <a:pPr marL="0" indent="0">
              <a:buNone/>
            </a:pPr>
            <a:r>
              <a:rPr lang="en-US" sz="1400" dirty="0" smtClean="0"/>
              <a:t>	</a:t>
            </a:r>
            <a:r>
              <a:rPr lang="en-US" sz="1400" b="1" dirty="0" smtClean="0">
                <a:solidFill>
                  <a:srgbClr val="CC0000"/>
                </a:solidFill>
              </a:rPr>
              <a:t>"content"</a:t>
            </a:r>
            <a:r>
              <a:rPr lang="en-US" sz="1400" dirty="0" smtClean="0"/>
              <a:t>: </a:t>
            </a:r>
          </a:p>
          <a:p>
            <a:pPr marL="0" indent="0">
              <a:buNone/>
            </a:pPr>
            <a:r>
              <a:rPr lang="en-US" sz="1400" b="1" dirty="0" smtClean="0">
                <a:solidFill>
                  <a:srgbClr val="00AA00"/>
                </a:solidFill>
              </a:rPr>
              <a:t>		{</a:t>
            </a:r>
            <a:r>
              <a:rPr lang="en-US" sz="1400" dirty="0" smtClean="0"/>
              <a:t>  </a:t>
            </a:r>
            <a:r>
              <a:rPr lang="en-US" sz="1400" b="1" dirty="0" smtClean="0">
                <a:solidFill>
                  <a:srgbClr val="CC0000"/>
                </a:solidFill>
              </a:rPr>
              <a:t>"Patient"</a:t>
            </a:r>
            <a:r>
              <a:rPr lang="en-US" sz="1400" dirty="0" smtClean="0"/>
              <a:t>: </a:t>
            </a:r>
            <a:r>
              <a:rPr lang="en-US" sz="1400" b="1" dirty="0" smtClean="0">
                <a:solidFill>
                  <a:srgbClr val="00AA00"/>
                </a:solidFill>
              </a:rPr>
              <a:t>{ }</a:t>
            </a:r>
            <a:r>
              <a:rPr lang="en-US" sz="1400" dirty="0" smtClean="0"/>
              <a:t>  </a:t>
            </a:r>
            <a:r>
              <a:rPr lang="en-US" sz="1400" b="1" dirty="0" smtClean="0">
                <a:solidFill>
                  <a:srgbClr val="00AA00"/>
                </a:solidFill>
              </a:rPr>
              <a:t>}</a:t>
            </a:r>
          </a:p>
          <a:p>
            <a:pPr marL="0" indent="0">
              <a:buNone/>
            </a:pPr>
            <a:r>
              <a:rPr lang="en-US" sz="1400" b="1" dirty="0" smtClean="0">
                <a:solidFill>
                  <a:srgbClr val="00AA00"/>
                </a:solidFill>
              </a:rPr>
              <a:t>                }</a:t>
            </a:r>
            <a:endParaRPr lang="en-US" sz="1400" i="1" dirty="0" smtClean="0">
              <a:latin typeface="Courier New" pitchFamily="49" charset="0"/>
              <a:cs typeface="Courier New" pitchFamily="49" charset="0"/>
            </a:endParaRPr>
          </a:p>
          <a:p>
            <a:pPr marL="0" indent="0">
              <a:buNone/>
            </a:pPr>
            <a:r>
              <a:rPr lang="en-US" sz="1400" b="1" dirty="0" smtClean="0">
                <a:solidFill>
                  <a:srgbClr val="0033FF"/>
                </a:solidFill>
                <a:latin typeface="Courier New" pitchFamily="49" charset="0"/>
                <a:cs typeface="Courier New" pitchFamily="49" charset="0"/>
              </a:rPr>
              <a:t>      </a:t>
            </a:r>
            <a:r>
              <a:rPr lang="en-US" sz="1400" b="1" dirty="0" smtClean="0">
                <a:solidFill>
                  <a:srgbClr val="0033FF"/>
                </a:solidFill>
              </a:rPr>
              <a:t>]</a:t>
            </a:r>
          </a:p>
          <a:p>
            <a:pPr marL="0" indent="0">
              <a:buNone/>
            </a:pPr>
            <a:r>
              <a:rPr lang="en-US" sz="1400" b="1" dirty="0" smtClean="0">
                <a:solidFill>
                  <a:srgbClr val="00AA00"/>
                </a:solidFill>
              </a:rPr>
              <a:t>}</a:t>
            </a:r>
            <a:endParaRPr lang="en-US" sz="1400"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120</a:t>
            </a:fld>
            <a:endParaRPr lang="en-US"/>
          </a:p>
        </p:txBody>
      </p:sp>
    </p:spTree>
    <p:extLst>
      <p:ext uri="{BB962C8B-B14F-4D97-AF65-F5344CB8AC3E}">
        <p14:creationId xmlns:p14="http://schemas.microsoft.com/office/powerpoint/2010/main" val="169036026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121</a:t>
            </a:fld>
            <a:endParaRPr lang="en-CA"/>
          </a:p>
        </p:txBody>
      </p:sp>
    </p:spTree>
    <p:extLst>
      <p:ext uri="{BB962C8B-B14F-4D97-AF65-F5344CB8AC3E}">
        <p14:creationId xmlns:p14="http://schemas.microsoft.com/office/powerpoint/2010/main" val="644521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Identifiers in Bundles</a:t>
            </a:r>
            <a:endParaRPr lang="en-US" dirty="0"/>
          </a:p>
        </p:txBody>
      </p:sp>
      <p:sp>
        <p:nvSpPr>
          <p:cNvPr id="3" name="Content Placeholder 2"/>
          <p:cNvSpPr>
            <a:spLocks noGrp="1"/>
          </p:cNvSpPr>
          <p:nvPr>
            <p:ph idx="1"/>
          </p:nvPr>
        </p:nvSpPr>
        <p:spPr/>
        <p:txBody>
          <a:bodyPr/>
          <a:lstStyle/>
          <a:p>
            <a:r>
              <a:rPr lang="en-US" sz="2800" dirty="0" smtClean="0"/>
              <a:t>Resources in a bundle will frequently need to reference each other</a:t>
            </a:r>
          </a:p>
          <a:p>
            <a:pPr lvl="1"/>
            <a:r>
              <a:rPr lang="en-US" sz="2400" dirty="0" smtClean="0"/>
              <a:t>Absolute: </a:t>
            </a:r>
            <a:r>
              <a:rPr lang="en-US" sz="2400" dirty="0" smtClean="0">
                <a:hlinkClick r:id="rId3"/>
              </a:rPr>
              <a:t>http://example.org/fhir/Observation/1</a:t>
            </a:r>
            <a:endParaRPr lang="en-US" sz="2400" dirty="0" smtClean="0"/>
          </a:p>
          <a:p>
            <a:pPr lvl="1"/>
            <a:r>
              <a:rPr lang="en-US" sz="2400" dirty="0" smtClean="0"/>
              <a:t>Relative: Observation/1</a:t>
            </a:r>
          </a:p>
          <a:p>
            <a:pPr lvl="1"/>
            <a:r>
              <a:rPr lang="en-US" sz="2400" dirty="0" smtClean="0"/>
              <a:t>(absolute will have a “:”, relative won’t)</a:t>
            </a:r>
          </a:p>
          <a:p>
            <a:r>
              <a:rPr lang="en-US" sz="2800" dirty="0" smtClean="0"/>
              <a:t>Relative references must be made absolute using fhir-base</a:t>
            </a:r>
          </a:p>
          <a:p>
            <a:pPr lvl="1"/>
            <a:r>
              <a:rPr lang="en-US" sz="2400" dirty="0" smtClean="0"/>
              <a:t> (mandatory for feeds with relative references)</a:t>
            </a:r>
          </a:p>
          <a:p>
            <a:pPr marL="457200" lvl="1" indent="0">
              <a:buNone/>
            </a:pPr>
            <a:r>
              <a:rPr lang="en-US" sz="2400" dirty="0" smtClean="0">
                <a:latin typeface="Courier New" panose="02070309020205020404" pitchFamily="49" charset="0"/>
                <a:cs typeface="Courier New" panose="02070309020205020404" pitchFamily="49" charset="0"/>
              </a:rPr>
              <a:t>&lt;link </a:t>
            </a:r>
            <a:r>
              <a:rPr lang="en-US" sz="2400" dirty="0" err="1" smtClean="0">
                <a:latin typeface="Courier New" panose="02070309020205020404" pitchFamily="49" charset="0"/>
                <a:cs typeface="Courier New" panose="02070309020205020404" pitchFamily="49" charset="0"/>
              </a:rPr>
              <a:t>rel</a:t>
            </a:r>
            <a:r>
              <a:rPr lang="en-US" sz="2400" dirty="0" smtClean="0">
                <a:latin typeface="Courier New" panose="02070309020205020404" pitchFamily="49" charset="0"/>
                <a:cs typeface="Courier New" panose="02070309020205020404" pitchFamily="49" charset="0"/>
              </a:rPr>
              <a:t>="fhir-base" </a:t>
            </a:r>
            <a:r>
              <a:rPr lang="en-US" sz="2400" dirty="0" err="1" smtClean="0">
                <a:latin typeface="Courier New" panose="02070309020205020404" pitchFamily="49" charset="0"/>
                <a:cs typeface="Courier New" panose="02070309020205020404" pitchFamily="49" charset="0"/>
              </a:rPr>
              <a:t>href</a:t>
            </a:r>
            <a:r>
              <a:rPr lang="en-US" sz="2400" dirty="0" smtClean="0">
                <a:latin typeface="Courier New" panose="02070309020205020404" pitchFamily="49" charset="0"/>
                <a:cs typeface="Courier New" panose="02070309020205020404" pitchFamily="49" charset="0"/>
              </a:rPr>
              <a:t>="http://example.org/fhir"/&gt;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122</a:t>
            </a:fld>
            <a:endParaRPr lang="en-CA"/>
          </a:p>
        </p:txBody>
      </p:sp>
    </p:spTree>
    <p:extLst>
      <p:ext uri="{BB962C8B-B14F-4D97-AF65-F5344CB8AC3E}">
        <p14:creationId xmlns:p14="http://schemas.microsoft.com/office/powerpoint/2010/main" val="180598211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123</a:t>
            </a:fld>
            <a:endParaRPr lang="en-CA"/>
          </a:p>
        </p:txBody>
      </p:sp>
    </p:spTree>
    <p:extLst>
      <p:ext uri="{BB962C8B-B14F-4D97-AF65-F5344CB8AC3E}">
        <p14:creationId xmlns:p14="http://schemas.microsoft.com/office/powerpoint/2010/main" val="49059393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33953436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Documents</a:t>
            </a:r>
            <a:endParaRPr lang="en-US" dirty="0"/>
          </a:p>
        </p:txBody>
      </p:sp>
      <p:sp>
        <p:nvSpPr>
          <p:cNvPr id="3" name="Content Placeholder 2"/>
          <p:cNvSpPr>
            <a:spLocks noGrp="1"/>
          </p:cNvSpPr>
          <p:nvPr>
            <p:ph idx="1"/>
          </p:nvPr>
        </p:nvSpPr>
        <p:spPr/>
        <p:txBody>
          <a:bodyPr/>
          <a:lstStyle/>
          <a:p>
            <a:r>
              <a:rPr lang="en-US" dirty="0" smtClean="0"/>
              <a:t>Characteristics</a:t>
            </a:r>
          </a:p>
          <a:p>
            <a:pPr lvl="1"/>
            <a:r>
              <a:rPr lang="en-US" dirty="0" smtClean="0"/>
              <a:t>A point-in-time snapshot of information</a:t>
            </a:r>
          </a:p>
          <a:p>
            <a:pPr lvl="1"/>
            <a:r>
              <a:rPr lang="en-US" dirty="0" smtClean="0"/>
              <a:t>Intended for persistence</a:t>
            </a:r>
          </a:p>
          <a:p>
            <a:pPr lvl="1"/>
            <a:r>
              <a:rPr lang="en-US" dirty="0" smtClean="0"/>
              <a:t>Organize information for human consumption</a:t>
            </a:r>
          </a:p>
          <a:p>
            <a:pPr lvl="2"/>
            <a:r>
              <a:rPr lang="en-US" dirty="0" smtClean="0"/>
              <a:t>Defined rules for how to render</a:t>
            </a:r>
          </a:p>
          <a:p>
            <a:pPr lvl="1"/>
            <a:r>
              <a:rPr lang="en-US" dirty="0" smtClean="0"/>
              <a:t>Attested by a particular author</a:t>
            </a:r>
          </a:p>
          <a:p>
            <a:pPr lvl="1"/>
            <a:r>
              <a:rPr lang="en-US" dirty="0" smtClean="0"/>
              <a:t>Do not (directly) drive behavior</a:t>
            </a:r>
          </a:p>
          <a:p>
            <a:r>
              <a:rPr lang="en-US" dirty="0" smtClean="0"/>
              <a:t>May be clinical (e.g. CDA) or non-clinical (e.g. Structured Product Labeling)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a:p>
        </p:txBody>
      </p:sp>
    </p:spTree>
    <p:extLst>
      <p:ext uri="{BB962C8B-B14F-4D97-AF65-F5344CB8AC3E}">
        <p14:creationId xmlns:p14="http://schemas.microsoft.com/office/powerpoint/2010/main" val="94070236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126</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79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Composition Resource</a:t>
            </a:r>
            <a:endParaRPr lang="en-US" dirty="0">
              <a:effectLst/>
            </a:endParaRPr>
          </a:p>
        </p:txBody>
      </p:sp>
      <p:sp>
        <p:nvSpPr>
          <p:cNvPr id="23" name="TextBox 22"/>
          <p:cNvSpPr txBox="1"/>
          <p:nvPr/>
        </p:nvSpPr>
        <p:spPr>
          <a:xfrm>
            <a:off x="990600" y="2227912"/>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4" name="TextBox 23"/>
          <p:cNvSpPr txBox="1"/>
          <p:nvPr/>
        </p:nvSpPr>
        <p:spPr>
          <a:xfrm>
            <a:off x="2394857" y="2534722"/>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5" name="AutoShape 15"/>
          <p:cNvSpPr>
            <a:spLocks/>
          </p:cNvSpPr>
          <p:nvPr/>
        </p:nvSpPr>
        <p:spPr bwMode="auto">
          <a:xfrm rot="16200000" flipH="1">
            <a:off x="1967155" y="2315499"/>
            <a:ext cx="136947" cy="718456"/>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Prescription Resource</a:t>
            </a:r>
            <a:endParaRPr lang="en-US" dirty="0">
              <a:latin typeface="Calibri" charset="0"/>
              <a:ea typeface="ＭＳ Ｐゴシック" charset="0"/>
              <a:cs typeface="Calibri" charset="0"/>
              <a:sym typeface="Calibri" charset="0"/>
            </a:endParaRPr>
          </a:p>
        </p:txBody>
      </p:sp>
      <p:sp>
        <p:nvSpPr>
          <p:cNvPr id="30" name="AutoShape 16"/>
          <p:cNvSpPr>
            <a:spLocks/>
          </p:cNvSpPr>
          <p:nvPr/>
        </p:nvSpPr>
        <p:spPr bwMode="auto">
          <a:xfrm rot="16200000" flipH="1">
            <a:off x="-35646" y="3708699"/>
            <a:ext cx="2595190" cy="3903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663431"/>
            <a:ext cx="2634054" cy="4801314"/>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smtClean="0"/>
              <a:t>Composition</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&lt;Device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&lt;Prescription </a:t>
            </a:r>
            <a:r>
              <a:rPr lang="en-US" dirty="0"/>
              <a:t>/&gt;</a:t>
            </a:r>
          </a:p>
          <a:p>
            <a:r>
              <a:rPr lang="en-US" dirty="0"/>
              <a:t>   &lt;/entry</a:t>
            </a:r>
            <a:r>
              <a:rPr lang="en-US" dirty="0" smtClean="0"/>
              <a:t>&gt;</a:t>
            </a:r>
          </a:p>
          <a:p>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&lt;/feed&gt;</a:t>
            </a:r>
          </a:p>
        </p:txBody>
      </p:sp>
      <p:sp>
        <p:nvSpPr>
          <p:cNvPr id="39" name="Freeform 38"/>
          <p:cNvSpPr/>
          <p:nvPr/>
        </p:nvSpPr>
        <p:spPr bwMode="auto">
          <a:xfrm>
            <a:off x="7351572" y="2427514"/>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Freeform 40"/>
          <p:cNvSpPr/>
          <p:nvPr/>
        </p:nvSpPr>
        <p:spPr bwMode="auto">
          <a:xfrm rot="21075423">
            <a:off x="7260288" y="2364489"/>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3" name="Straight Arrow Connector 42"/>
          <p:cNvCxnSpPr/>
          <p:nvPr/>
        </p:nvCxnSpPr>
        <p:spPr bwMode="auto">
          <a:xfrm>
            <a:off x="3048000" y="2913063"/>
            <a:ext cx="0" cy="43180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a:off x="6934200" y="5029201"/>
            <a:ext cx="478971" cy="685800"/>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124200" y="2114487"/>
            <a:ext cx="990600" cy="36068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smtClean="0"/>
              <a:t>Attester</a:t>
            </a:r>
            <a:endParaRPr lang="en-US" dirty="0"/>
          </a:p>
        </p:txBody>
      </p:sp>
      <p:sp>
        <p:nvSpPr>
          <p:cNvPr id="32" name="TextBox 31"/>
          <p:cNvSpPr txBox="1"/>
          <p:nvPr/>
        </p:nvSpPr>
        <p:spPr>
          <a:xfrm>
            <a:off x="2084614" y="2096829"/>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Metadata</a:t>
            </a:r>
            <a:endParaRPr lang="en-US" dirty="0"/>
          </a:p>
        </p:txBody>
      </p:sp>
      <p:cxnSp>
        <p:nvCxnSpPr>
          <p:cNvPr id="33" name="Straight Arrow Connector 32"/>
          <p:cNvCxnSpPr/>
          <p:nvPr/>
        </p:nvCxnSpPr>
        <p:spPr bwMode="auto">
          <a:xfrm>
            <a:off x="1828800" y="5460095"/>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7105194" y="3386771"/>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2414109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Composition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127</a:t>
            </a:fld>
            <a:endParaRPr lang="en-CA"/>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1"/>
            <a:ext cx="8001000" cy="4829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74665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as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128</a:t>
            </a:fld>
            <a:endParaRPr lang="en-CA"/>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43033"/>
            <a:ext cx="7835669" cy="2211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H="1" flipV="1">
            <a:off x="3886200" y="4419600"/>
            <a:ext cx="838202"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Document</a:t>
            </a:r>
          </a:p>
        </p:txBody>
      </p:sp>
    </p:spTree>
    <p:extLst>
      <p:ext uri="{BB962C8B-B14F-4D97-AF65-F5344CB8AC3E}">
        <p14:creationId xmlns:p14="http://schemas.microsoft.com/office/powerpoint/2010/main" val="23706758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a:t>
            </a:r>
            <a:endParaRPr lang="en-US" dirty="0"/>
          </a:p>
        </p:txBody>
      </p:sp>
      <p:sp>
        <p:nvSpPr>
          <p:cNvPr id="3" name="Content Placeholder 2"/>
          <p:cNvSpPr>
            <a:spLocks noGrp="1"/>
          </p:cNvSpPr>
          <p:nvPr>
            <p:ph idx="1"/>
          </p:nvPr>
        </p:nvSpPr>
        <p:spPr/>
        <p:txBody>
          <a:bodyPr/>
          <a:lstStyle/>
          <a:p>
            <a:r>
              <a:rPr lang="en-US" dirty="0" smtClean="0"/>
              <a:t>You can “drop” your document using FHIR on</a:t>
            </a:r>
          </a:p>
          <a:p>
            <a:pPr lvl="1"/>
            <a:r>
              <a:rPr lang="en-US" dirty="0" smtClean="0"/>
              <a:t>http://server.org/fhir/Mailbox</a:t>
            </a:r>
          </a:p>
          <a:p>
            <a:r>
              <a:rPr lang="en-US" dirty="0" smtClean="0"/>
              <a:t>No storage or disassembly is implied, you are just posting a document in its entirety.</a:t>
            </a:r>
          </a:p>
          <a:p>
            <a:r>
              <a:rPr lang="en-US" dirty="0" smtClean="0"/>
              <a:t>Servers can implement specific functionality as required between trading partners when receiving such a document.</a:t>
            </a:r>
          </a:p>
        </p:txBody>
      </p:sp>
      <p:sp>
        <p:nvSpPr>
          <p:cNvPr id="5" name="Slide Number Placeholder 4"/>
          <p:cNvSpPr>
            <a:spLocks noGrp="1"/>
          </p:cNvSpPr>
          <p:nvPr>
            <p:ph type="sldNum" sz="quarter" idx="4"/>
          </p:nvPr>
        </p:nvSpPr>
        <p:spPr/>
        <p:txBody>
          <a:bodyPr/>
          <a:lstStyle/>
          <a:p>
            <a:fld id="{2CD36790-EF9F-4521-A783-189BE19EEE4B}" type="slidenum">
              <a:rPr lang="en-US" smtClean="0"/>
              <a:pPr/>
              <a:t>129</a:t>
            </a:fld>
            <a:endParaRPr lang="en-US"/>
          </a:p>
        </p:txBody>
      </p:sp>
    </p:spTree>
    <p:extLst>
      <p:ext uri="{BB962C8B-B14F-4D97-AF65-F5344CB8AC3E}">
        <p14:creationId xmlns:p14="http://schemas.microsoft.com/office/powerpoint/2010/main" val="1053456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Overview</a:t>
            </a:r>
            <a:endParaRPr lang="en-US" dirty="0"/>
          </a:p>
        </p:txBody>
      </p:sp>
      <p:sp>
        <p:nvSpPr>
          <p:cNvPr id="6" name="Text Placeholder 5"/>
          <p:cNvSpPr>
            <a:spLocks noGrp="1"/>
          </p:cNvSpPr>
          <p:nvPr>
            <p:ph type="body" idx="1"/>
          </p:nvPr>
        </p:nvSpPr>
        <p:spPr/>
        <p:txBody>
          <a:bodyPr/>
          <a:lstStyle/>
          <a:p>
            <a:endParaRPr lang="en-CA"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392299847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You can store your document using</a:t>
            </a:r>
          </a:p>
          <a:p>
            <a:pPr lvl="1"/>
            <a:r>
              <a:rPr lang="en-US" dirty="0" smtClean="0"/>
              <a:t>http://server.org/fhir/Document</a:t>
            </a:r>
          </a:p>
          <a:p>
            <a:r>
              <a:rPr lang="en-US" dirty="0" smtClean="0"/>
              <a:t>Storage, NO disassembly is implied, document (and signature) stays intact</a:t>
            </a:r>
          </a:p>
          <a:p>
            <a:r>
              <a:rPr lang="en-US" dirty="0" smtClean="0"/>
              <a:t>Search is supported (you search on it using Composition search criteria)</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130</a:t>
            </a:fld>
            <a:endParaRPr lang="en-US"/>
          </a:p>
        </p:txBody>
      </p:sp>
    </p:spTree>
    <p:extLst>
      <p:ext uri="{BB962C8B-B14F-4D97-AF65-F5344CB8AC3E}">
        <p14:creationId xmlns:p14="http://schemas.microsoft.com/office/powerpoint/2010/main" val="221355894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passed around using the Binary resource</a:t>
            </a:r>
          </a:p>
          <a:p>
            <a:pPr lvl="1"/>
            <a:r>
              <a:rPr lang="en-US" dirty="0" smtClean="0"/>
              <a:t>http://server.org/fhir/Binary</a:t>
            </a:r>
          </a:p>
          <a:p>
            <a:r>
              <a:rPr lang="en-US" dirty="0" smtClean="0"/>
              <a:t>Storage, NO disassembly is implied, document (and signature) stays intact</a:t>
            </a:r>
          </a:p>
          <a:p>
            <a:r>
              <a:rPr lang="en-US" dirty="0" smtClean="0"/>
              <a:t>Search is supported, but only by id</a:t>
            </a:r>
          </a:p>
          <a:p>
            <a:r>
              <a:rPr lang="en-US" dirty="0" smtClean="0"/>
              <a:t>Useful for referencing a document as a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131</a:t>
            </a:fld>
            <a:endParaRPr lang="en-US"/>
          </a:p>
        </p:txBody>
      </p:sp>
    </p:spTree>
    <p:extLst>
      <p:ext uri="{BB962C8B-B14F-4D97-AF65-F5344CB8AC3E}">
        <p14:creationId xmlns:p14="http://schemas.microsoft.com/office/powerpoint/2010/main" val="19109490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sent to a server’s “root” URI for processing as a transaction</a:t>
            </a:r>
          </a:p>
          <a:p>
            <a:pPr lvl="1"/>
            <a:r>
              <a:rPr lang="en-US" dirty="0" smtClean="0"/>
              <a:t>http://server.org/fhir</a:t>
            </a:r>
          </a:p>
          <a:p>
            <a:r>
              <a:rPr lang="en-US" dirty="0" smtClean="0"/>
              <a:t>Each resource is processed separately</a:t>
            </a:r>
          </a:p>
          <a:p>
            <a:r>
              <a:rPr lang="en-US" dirty="0" smtClean="0"/>
              <a:t>Document id and signature</a:t>
            </a:r>
            <a:r>
              <a:rPr lang="en-US" baseline="0" dirty="0" smtClean="0"/>
              <a:t> is lost</a:t>
            </a:r>
          </a:p>
          <a:p>
            <a:r>
              <a:rPr lang="en-US" dirty="0" smtClean="0"/>
              <a:t>Can theoretically re-assemble by retracing from the Composition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132</a:t>
            </a:fld>
            <a:endParaRPr lang="en-US"/>
          </a:p>
        </p:txBody>
      </p:sp>
    </p:spTree>
    <p:extLst>
      <p:ext uri="{BB962C8B-B14F-4D97-AF65-F5344CB8AC3E}">
        <p14:creationId xmlns:p14="http://schemas.microsoft.com/office/powerpoint/2010/main" val="8886669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(XDS) references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133</a:t>
            </a:fld>
            <a:endParaRPr lang="en-CA"/>
          </a:p>
        </p:txBody>
      </p:sp>
      <p:sp>
        <p:nvSpPr>
          <p:cNvPr id="5" name="Rectangle 4"/>
          <p:cNvSpPr/>
          <p:nvPr/>
        </p:nvSpPr>
        <p:spPr>
          <a:xfrm>
            <a:off x="459475" y="3815477"/>
            <a:ext cx="8153400" cy="2585323"/>
          </a:xfrm>
          <a:prstGeom prst="rect">
            <a:avLst/>
          </a:prstGeom>
        </p:spPr>
        <p:txBody>
          <a:bodyPr wrap="square">
            <a:spAutoFit/>
          </a:bodyPr>
          <a:lstStyle/>
          <a:p>
            <a:r>
              <a:rPr lang="en-US" dirty="0" err="1" smtClean="0"/>
              <a:t>DocumentReference</a:t>
            </a:r>
            <a:r>
              <a:rPr lang="en-US" dirty="0" smtClean="0"/>
              <a:t> and </a:t>
            </a:r>
            <a:r>
              <a:rPr lang="en-US" dirty="0" err="1" smtClean="0"/>
              <a:t>DocumentManifest</a:t>
            </a:r>
            <a:r>
              <a:rPr lang="en-US" dirty="0" smtClean="0"/>
              <a:t> Resources </a:t>
            </a:r>
            <a:r>
              <a:rPr lang="en-US" b="1" dirty="0"/>
              <a:t>are used in document indexing </a:t>
            </a:r>
            <a:r>
              <a:rPr lang="en-US" b="1" dirty="0" smtClean="0"/>
              <a:t>systems</a:t>
            </a:r>
            <a:r>
              <a:rPr lang="en-US" dirty="0" smtClean="0"/>
              <a:t>, and </a:t>
            </a:r>
            <a:r>
              <a:rPr lang="en-US" dirty="0"/>
              <a:t>are used to refer to:</a:t>
            </a:r>
          </a:p>
          <a:p>
            <a:pPr marL="285750" indent="-285750">
              <a:buFont typeface="Arial" panose="020B0604020202020204" pitchFamily="34" charset="0"/>
              <a:buChar char="•"/>
            </a:pPr>
            <a:r>
              <a:rPr lang="en-US" dirty="0">
                <a:hlinkClick r:id="rId2"/>
              </a:rPr>
              <a:t>CDA documents</a:t>
            </a:r>
            <a:r>
              <a:rPr lang="en-US" dirty="0"/>
              <a:t> in FHIR systems</a:t>
            </a:r>
          </a:p>
          <a:p>
            <a:pPr marL="285750" indent="-285750">
              <a:buFont typeface="Arial" panose="020B0604020202020204" pitchFamily="34" charset="0"/>
              <a:buChar char="•"/>
            </a:pPr>
            <a:r>
              <a:rPr lang="en-US" dirty="0">
                <a:hlinkClick r:id="rId3"/>
              </a:rPr>
              <a:t>FHIR documents</a:t>
            </a:r>
            <a:r>
              <a:rPr lang="en-US" dirty="0"/>
              <a:t> stored elsewhere (i.e. registry/repository following the XDS model)</a:t>
            </a:r>
          </a:p>
          <a:p>
            <a:pPr marL="285750" indent="-285750">
              <a:buFont typeface="Arial" panose="020B0604020202020204" pitchFamily="34" charset="0"/>
              <a:buChar char="•"/>
            </a:pPr>
            <a:r>
              <a:rPr lang="en-US" dirty="0">
                <a:hlinkClick r:id="rId4"/>
              </a:rPr>
              <a:t>PDF documents</a:t>
            </a:r>
            <a:r>
              <a:rPr lang="en-US" dirty="0"/>
              <a:t>, and even digital records of faxes where sufficient information is </a:t>
            </a:r>
            <a:r>
              <a:rPr lang="en-US" dirty="0" smtClean="0"/>
              <a:t>available</a:t>
            </a:r>
          </a:p>
          <a:p>
            <a:pPr marL="285750" indent="-285750">
              <a:buFont typeface="Arial" panose="020B0604020202020204" pitchFamily="34" charset="0"/>
              <a:buChar char="•"/>
            </a:pPr>
            <a:r>
              <a:rPr lang="en-US" dirty="0" smtClean="0"/>
              <a:t>Other </a:t>
            </a:r>
            <a:r>
              <a:rPr lang="en-US" dirty="0"/>
              <a:t>kinds of documents, such as records of prescriptions.</a:t>
            </a:r>
          </a:p>
          <a:p>
            <a:endParaRPr lang="nl-NL" dirty="0"/>
          </a:p>
        </p:txBody>
      </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858797"/>
            <a:ext cx="377190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076700" y="1905000"/>
            <a:ext cx="4536175" cy="1200329"/>
          </a:xfrm>
          <a:prstGeom prst="rect">
            <a:avLst/>
          </a:prstGeom>
          <a:noFill/>
        </p:spPr>
        <p:txBody>
          <a:bodyPr wrap="square" rtlCol="0">
            <a:spAutoFit/>
          </a:bodyPr>
          <a:lstStyle/>
          <a:p>
            <a:r>
              <a:rPr lang="en-US" dirty="0"/>
              <a:t>A </a:t>
            </a:r>
            <a:r>
              <a:rPr lang="en-US" b="1" dirty="0"/>
              <a:t>document reference resource</a:t>
            </a:r>
            <a:r>
              <a:rPr lang="en-US" dirty="0"/>
              <a:t> is used to describe a document that is made available to a healthcare system.</a:t>
            </a:r>
          </a:p>
          <a:p>
            <a:endParaRPr lang="nl-NL" dirty="0"/>
          </a:p>
        </p:txBody>
      </p:sp>
    </p:spTree>
    <p:extLst>
      <p:ext uri="{BB962C8B-B14F-4D97-AF65-F5344CB8AC3E}">
        <p14:creationId xmlns:p14="http://schemas.microsoft.com/office/powerpoint/2010/main" val="12893607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IHE MHD</a:t>
            </a:r>
            <a:endParaRPr lang="en-US" dirty="0"/>
          </a:p>
        </p:txBody>
      </p:sp>
      <p:sp>
        <p:nvSpPr>
          <p:cNvPr id="3" name="Content Placeholder 2"/>
          <p:cNvSpPr>
            <a:spLocks noGrp="1"/>
          </p:cNvSpPr>
          <p:nvPr>
            <p:ph idx="1"/>
          </p:nvPr>
        </p:nvSpPr>
        <p:spPr/>
        <p:txBody>
          <a:bodyPr/>
          <a:lstStyle/>
          <a:p>
            <a:pPr marL="0" indent="0">
              <a:buNone/>
            </a:pPr>
            <a:r>
              <a:rPr lang="en-US" i="1" dirty="0" smtClean="0"/>
              <a:t>“This winter (…) the Volume 2 part of Mobile Health Documents (MHD) will be replaced with the appropriate content describing  a profile of </a:t>
            </a:r>
            <a:r>
              <a:rPr lang="en-US" i="1" dirty="0" err="1" smtClean="0">
                <a:hlinkClick r:id="rId2"/>
              </a:rPr>
              <a:t>DocumentReference</a:t>
            </a:r>
            <a:r>
              <a:rPr lang="en-US" i="1" dirty="0" smtClean="0">
                <a:hlinkClick r:id="rId2"/>
              </a:rPr>
              <a:t> </a:t>
            </a:r>
            <a:r>
              <a:rPr lang="en-US" i="1" dirty="0" smtClean="0"/>
              <a:t>to meet the needs of MHD and the family of Document Sharing in XDS, XDR, and XCA.”</a:t>
            </a:r>
          </a:p>
          <a:p>
            <a:pPr marL="0" indent="0">
              <a:buNone/>
            </a:pPr>
            <a:endParaRPr lang="en-US" i="1" dirty="0" smtClean="0"/>
          </a:p>
          <a:p>
            <a:pPr marL="0" indent="0">
              <a:buNone/>
            </a:pPr>
            <a:r>
              <a:rPr lang="en-US" dirty="0" smtClean="0">
                <a:solidFill>
                  <a:schemeClr val="bg1">
                    <a:lumMod val="75000"/>
                  </a:schemeClr>
                </a:solidFill>
              </a:rPr>
              <a:t>John </a:t>
            </a:r>
            <a:r>
              <a:rPr lang="en-US" dirty="0" err="1" smtClean="0">
                <a:solidFill>
                  <a:schemeClr val="bg1">
                    <a:lumMod val="75000"/>
                  </a:schemeClr>
                </a:solidFill>
              </a:rPr>
              <a:t>Moehrke</a:t>
            </a:r>
            <a:r>
              <a:rPr lang="en-US" dirty="0" smtClean="0">
                <a:solidFill>
                  <a:schemeClr val="bg1">
                    <a:lumMod val="75000"/>
                  </a:schemeClr>
                </a:solidFill>
              </a:rPr>
              <a:t>, august 16, 2013</a:t>
            </a:r>
            <a:endParaRPr lang="en-US" dirty="0">
              <a:solidFill>
                <a:schemeClr val="bg1">
                  <a:lumMod val="75000"/>
                </a:schemeClr>
              </a:solidFill>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134</a:t>
            </a:fld>
            <a:endParaRPr lang="en-CA"/>
          </a:p>
        </p:txBody>
      </p:sp>
    </p:spTree>
    <p:extLst>
      <p:ext uri="{BB962C8B-B14F-4D97-AF65-F5344CB8AC3E}">
        <p14:creationId xmlns:p14="http://schemas.microsoft.com/office/powerpoint/2010/main" val="70054373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Messages are collections</a:t>
            </a:r>
            <a:r>
              <a:rPr lang="en-US" baseline="0" dirty="0" smtClean="0"/>
              <a:t> of resources sent with the intention of driving some sort of action</a:t>
            </a:r>
          </a:p>
          <a:p>
            <a:pPr lvl="1"/>
            <a:r>
              <a:rPr lang="en-US" baseline="0" dirty="0" smtClean="0"/>
              <a:t>often replied to with another message</a:t>
            </a:r>
          </a:p>
          <a:p>
            <a:r>
              <a:rPr lang="en-US" dirty="0" smtClean="0"/>
              <a:t>Not intended for persistence as a whole</a:t>
            </a:r>
          </a:p>
          <a:p>
            <a:r>
              <a:rPr lang="en-US" dirty="0" smtClean="0"/>
              <a:t>Always tied to some sort of “event”</a:t>
            </a:r>
          </a:p>
          <a:p>
            <a:r>
              <a:rPr lang="en-US" dirty="0" smtClean="0"/>
              <a:t>Specific originator and intended recipient</a:t>
            </a:r>
          </a:p>
          <a:p>
            <a:r>
              <a:rPr lang="en-US" dirty="0" smtClean="0"/>
              <a:t>Same as v2 and v3 message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135</a:t>
            </a:fld>
            <a:endParaRPr lang="en-CA"/>
          </a:p>
        </p:txBody>
      </p:sp>
    </p:spTree>
    <p:extLst>
      <p:ext uri="{BB962C8B-B14F-4D97-AF65-F5344CB8AC3E}">
        <p14:creationId xmlns:p14="http://schemas.microsoft.com/office/powerpoint/2010/main" val="246399157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136</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Message </a:t>
            </a:r>
            <a:r>
              <a:rPr lang="en-US" dirty="0">
                <a:effectLst/>
              </a:rPr>
              <a:t>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source</a:t>
            </a:r>
            <a:endParaRPr lang="en-US" dirty="0"/>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destination</a:t>
            </a:r>
            <a:endParaRPr lang="en-US" dirty="0"/>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5105400" y="1691255"/>
            <a:ext cx="2980303" cy="3970318"/>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err="1" smtClean="0"/>
              <a:t>MessageHeader</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   &lt;</a:t>
            </a:r>
            <a:r>
              <a:rPr lang="en-US" dirty="0"/>
              <a:t>entry&gt;</a:t>
            </a:r>
          </a:p>
          <a:p>
            <a:r>
              <a:rPr lang="en-US" dirty="0"/>
              <a:t>          &lt;Device /&gt;</a:t>
            </a:r>
          </a:p>
          <a:p>
            <a:r>
              <a:rPr lang="en-US" dirty="0"/>
              <a:t>   &lt;/entry</a:t>
            </a:r>
            <a:r>
              <a:rPr lang="en-US" dirty="0" smtClean="0"/>
              <a:t>&gt;</a:t>
            </a:r>
          </a:p>
          <a:p>
            <a:r>
              <a:rPr lang="en-US" dirty="0" smtClean="0"/>
              <a:t>&lt;/feed&gt;</a:t>
            </a:r>
          </a:p>
        </p:txBody>
      </p:sp>
      <p:sp>
        <p:nvSpPr>
          <p:cNvPr id="39" name="Freeform 38"/>
          <p:cNvSpPr/>
          <p:nvPr/>
        </p:nvSpPr>
        <p:spPr bwMode="auto">
          <a:xfrm rot="1614527">
            <a:off x="7160131" y="249883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Freeform 39"/>
          <p:cNvSpPr/>
          <p:nvPr/>
        </p:nvSpPr>
        <p:spPr bwMode="auto">
          <a:xfrm>
            <a:off x="6926763" y="3316851"/>
            <a:ext cx="923936" cy="1674831"/>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event</a:t>
            </a:r>
            <a:endParaRPr lang="en-US" dirty="0"/>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545194" y="332580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6396464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MessageHeader</a:t>
            </a:r>
            <a:r>
              <a:rPr lang="en-US" dirty="0" smtClean="0"/>
              <a:t>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137</a:t>
            </a:fld>
            <a:endParaRPr lang="en-CA"/>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91" y="2209800"/>
            <a:ext cx="8799513"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93214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No storage of the “Message” resource implied. Might be used in a router, converted to v2, </a:t>
            </a:r>
            <a:r>
              <a:rPr lang="en-US" dirty="0" smtClean="0"/>
              <a:t>etc</a:t>
            </a:r>
            <a:r>
              <a:rPr lang="en-US" dirty="0"/>
              <a:t>.</a:t>
            </a:r>
            <a:endParaRPr lang="en-US" dirty="0" smtClean="0"/>
          </a:p>
          <a:p>
            <a:r>
              <a:rPr lang="en-US" dirty="0" smtClean="0"/>
              <a:t>The server can process them based on the event code and return the response as another message (again a bundle).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138</a:t>
            </a:fld>
            <a:endParaRPr lang="en-US"/>
          </a:p>
        </p:txBody>
      </p:sp>
    </p:spTree>
    <p:extLst>
      <p:ext uri="{BB962C8B-B14F-4D97-AF65-F5344CB8AC3E}">
        <p14:creationId xmlns:p14="http://schemas.microsoft.com/office/powerpoint/2010/main" val="83551501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messages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No REST necessary, you can send FHIR Messages over mail, MLLP, TCP, or even REST ;-)</a:t>
            </a:r>
            <a:endParaRPr lang="en-US" sz="3100" dirty="0" smtClean="0">
              <a:effectLst/>
            </a:endParaRPr>
          </a:p>
          <a:p>
            <a:r>
              <a:rPr lang="en-US" dirty="0" smtClean="0"/>
              <a:t>FHIR defines an HTTP end-point for messages</a:t>
            </a:r>
          </a:p>
          <a:p>
            <a:pPr lvl="1"/>
            <a:r>
              <a:rPr lang="en-US" dirty="0" smtClean="0"/>
              <a:t>http://server.org/fhir/Mailbox</a:t>
            </a:r>
          </a:p>
          <a:p>
            <a:r>
              <a:rPr lang="en-US" dirty="0" smtClean="0"/>
              <a:t>Response comes back in the acknowledgment payload</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139</a:t>
            </a:fld>
            <a:endParaRPr lang="en-US"/>
          </a:p>
        </p:txBody>
      </p:sp>
    </p:spTree>
    <p:extLst>
      <p:ext uri="{BB962C8B-B14F-4D97-AF65-F5344CB8AC3E}">
        <p14:creationId xmlns:p14="http://schemas.microsoft.com/office/powerpoint/2010/main" val="3842993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are the pain-points of interoperability?</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24647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#4</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document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p14="http://schemas.microsoft.com/office/powerpoint/2010/main" val="39589419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141</a:t>
            </a:fld>
            <a:endParaRPr lang="en-CA"/>
          </a:p>
        </p:txBody>
      </p:sp>
      <p:sp>
        <p:nvSpPr>
          <p:cNvPr id="4" name="Text Placeholder 3"/>
          <p:cNvSpPr>
            <a:spLocks noGrp="1"/>
          </p:cNvSpPr>
          <p:nvPr>
            <p:ph type="body" idx="4294967295"/>
          </p:nvPr>
        </p:nvSpPr>
        <p:spPr/>
        <p:txBody>
          <a:bodyPr/>
          <a:lstStyle/>
          <a:p>
            <a:pPr lvl="0"/>
            <a:r>
              <a:rPr lang="en-US" sz="2800" dirty="0" smtClean="0"/>
              <a:t>Create a Document for your Patient and submit it to the Document end-point</a:t>
            </a:r>
          </a:p>
          <a:p>
            <a:pPr lvl="1"/>
            <a:r>
              <a:rPr lang="en-US" sz="2000" dirty="0" smtClean="0"/>
              <a:t>Should have at least 3 sections</a:t>
            </a:r>
          </a:p>
          <a:p>
            <a:pPr lvl="1"/>
            <a:r>
              <a:rPr lang="en-US" sz="2000" dirty="0" smtClean="0"/>
              <a:t>At least two of the resources should point to each other</a:t>
            </a:r>
            <a:endParaRPr lang="en-US" sz="2000" dirty="0"/>
          </a:p>
          <a:p>
            <a:pPr lvl="0"/>
            <a:r>
              <a:rPr lang="en-US" sz="2800" dirty="0" smtClean="0"/>
              <a:t>Bonus points</a:t>
            </a:r>
          </a:p>
          <a:p>
            <a:pPr lvl="1"/>
            <a:r>
              <a:rPr lang="en-US" sz="2000" dirty="0" smtClean="0"/>
              <a:t>Send the document as a Transaction</a:t>
            </a:r>
          </a:p>
          <a:p>
            <a:pPr lvl="1"/>
            <a:r>
              <a:rPr lang="en-US" sz="2000" dirty="0" smtClean="0"/>
              <a:t>Create the same document in the</a:t>
            </a:r>
            <a:r>
              <a:rPr lang="en-US" sz="2000" baseline="0" dirty="0" smtClean="0"/>
              <a:t> other syntax (JSON/XML)</a:t>
            </a:r>
          </a:p>
          <a:p>
            <a:pPr lvl="2"/>
            <a:r>
              <a:rPr lang="en-US" sz="2000" dirty="0" smtClean="0"/>
              <a:t>Do it by hand – don’t just download converted version from the server</a:t>
            </a:r>
          </a:p>
          <a:p>
            <a:r>
              <a:rPr lang="en-US" sz="2900" dirty="0" smtClean="0"/>
              <a:t>Super bonus points</a:t>
            </a:r>
          </a:p>
          <a:p>
            <a:pPr lvl="1"/>
            <a:r>
              <a:rPr lang="en-US" sz="2400" dirty="0" smtClean="0"/>
              <a:t>Hand-calculate the digital</a:t>
            </a:r>
            <a:r>
              <a:rPr lang="en-US" sz="2400" baseline="0" dirty="0" smtClean="0"/>
              <a:t> signature </a:t>
            </a:r>
            <a:r>
              <a:rPr lang="en-US" sz="2400" baseline="0" dirty="0" smtClean="0">
                <a:sym typeface="Wingdings" panose="05000000000000000000" pitchFamily="2" charset="2"/>
              </a:rPr>
              <a:t></a:t>
            </a:r>
            <a:endParaRPr lang="en-US" sz="2400" dirty="0"/>
          </a:p>
        </p:txBody>
      </p:sp>
    </p:spTree>
    <p:extLst>
      <p:ext uri="{BB962C8B-B14F-4D97-AF65-F5344CB8AC3E}">
        <p14:creationId xmlns:p14="http://schemas.microsoft.com/office/powerpoint/2010/main" val="40827551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Review</a:t>
            </a:r>
            <a:endParaRPr lang="en-US" dirty="0"/>
          </a:p>
        </p:txBody>
      </p:sp>
      <p:sp>
        <p:nvSpPr>
          <p:cNvPr id="4" name="Content Placeholder 3"/>
          <p:cNvSpPr>
            <a:spLocks noGrp="1"/>
          </p:cNvSpPr>
          <p:nvPr>
            <p:ph idx="1"/>
          </p:nvPr>
        </p:nvSpPr>
        <p:spPr/>
        <p:txBody>
          <a:bodyPr/>
          <a:lstStyle/>
          <a:p>
            <a:r>
              <a:rPr lang="en-US" dirty="0" smtClean="0"/>
              <a:t>Who remembered to declare the document tag on the feed?</a:t>
            </a:r>
            <a:endParaRPr lang="en-US" dirty="0"/>
          </a:p>
        </p:txBody>
      </p:sp>
    </p:spTree>
    <p:extLst>
      <p:ext uri="{BB962C8B-B14F-4D97-AF65-F5344CB8AC3E}">
        <p14:creationId xmlns:p14="http://schemas.microsoft.com/office/powerpoint/2010/main" val="180829252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Bundles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143</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462797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Carry-over Questions?</a:t>
            </a:r>
            <a:endParaRPr lang="en-US" sz="4400" b="1"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7338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94182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Hands-on FHIR</a:t>
            </a:r>
            <a:endParaRPr lang="en-US" dirty="0"/>
          </a:p>
        </p:txBody>
      </p:sp>
      <p:sp>
        <p:nvSpPr>
          <p:cNvPr id="3" name="Subtitle 2"/>
          <p:cNvSpPr>
            <a:spLocks noGrp="1"/>
          </p:cNvSpPr>
          <p:nvPr>
            <p:ph type="subTitle" idx="1"/>
          </p:nvPr>
        </p:nvSpPr>
        <p:spPr/>
        <p:txBody>
          <a:bodyPr/>
          <a:lstStyle/>
          <a:p>
            <a:r>
              <a:rPr lang="en-US" dirty="0" smtClean="0"/>
              <a:t>Lloyd McKenzie</a:t>
            </a:r>
          </a:p>
          <a:p>
            <a:r>
              <a:rPr lang="en-US" dirty="0" smtClean="0"/>
              <a:t>March 11-12, 2014</a:t>
            </a:r>
          </a:p>
          <a:p>
            <a:r>
              <a:rPr lang="en-US" b="1" dirty="0" smtClean="0"/>
              <a:t>(Day 2)</a:t>
            </a:r>
            <a:endParaRPr lang="en-US" b="1" dirty="0"/>
          </a:p>
        </p:txBody>
      </p:sp>
    </p:spTree>
    <p:extLst>
      <p:ext uri="{BB962C8B-B14F-4D97-AF65-F5344CB8AC3E}">
        <p14:creationId xmlns:p14="http://schemas.microsoft.com/office/powerpoint/2010/main" val="165086852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Check</a:t>
            </a:r>
            <a:endParaRPr lang="en-US" dirty="0"/>
          </a:p>
        </p:txBody>
      </p:sp>
      <p:sp>
        <p:nvSpPr>
          <p:cNvPr id="3" name="Content Placeholder 2"/>
          <p:cNvSpPr>
            <a:spLocks noGrp="1"/>
          </p:cNvSpPr>
          <p:nvPr>
            <p:ph idx="1"/>
          </p:nvPr>
        </p:nvSpPr>
        <p:spPr/>
        <p:txBody>
          <a:bodyPr/>
          <a:lstStyle/>
          <a:p>
            <a:r>
              <a:rPr lang="en-US" dirty="0" smtClean="0"/>
              <a:t>Too fast?</a:t>
            </a:r>
            <a:r>
              <a:rPr lang="en-US" baseline="0" dirty="0" smtClean="0"/>
              <a:t>  Too slow?</a:t>
            </a:r>
          </a:p>
          <a:p>
            <a:r>
              <a:rPr lang="en-US" baseline="0" dirty="0" smtClean="0"/>
              <a:t>Content at the right level?</a:t>
            </a:r>
          </a:p>
          <a:p>
            <a:r>
              <a:rPr lang="en-US" dirty="0" smtClean="0"/>
              <a:t>Something you’re really hoping we’re going to get to today?</a:t>
            </a:r>
          </a:p>
          <a:p>
            <a:r>
              <a:rPr lang="en-US" dirty="0" smtClean="0"/>
              <a:t>Questions that arose over bar conversations last night?  (Preferably FHIR-related . . . </a:t>
            </a:r>
            <a:r>
              <a:rPr lang="en-US" dirty="0" smtClean="0">
                <a:sym typeface="Wingdings" panose="05000000000000000000" pitchFamily="2" charset="2"/>
              </a:rPr>
              <a:t></a:t>
            </a:r>
            <a:r>
              <a:rPr lang="en-US" dirty="0" smtClean="0"/>
              <a: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146</a:t>
            </a:fld>
            <a:endParaRPr lang="en-CA"/>
          </a:p>
        </p:txBody>
      </p:sp>
    </p:spTree>
    <p:extLst>
      <p:ext uri="{BB962C8B-B14F-4D97-AF65-F5344CB8AC3E}">
        <p14:creationId xmlns:p14="http://schemas.microsoft.com/office/powerpoint/2010/main" val="34259574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147</a:t>
            </a:fld>
            <a:endParaRPr lang="en-CA"/>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76400"/>
            <a:ext cx="6019800" cy="4815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735624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paradigms would you use when?</a:t>
            </a:r>
            <a:endParaRPr lang="en-US" sz="4400" b="1" dirty="0"/>
          </a:p>
        </p:txBody>
      </p:sp>
      <p:graphicFrame>
        <p:nvGraphicFramePr>
          <p:cNvPr id="7" name="Diagram 6"/>
          <p:cNvGraphicFramePr/>
          <p:nvPr>
            <p:extLst>
              <p:ext uri="{D42A27DB-BD31-4B8C-83A1-F6EECF244321}">
                <p14:modId xmlns:p14="http://schemas.microsoft.com/office/powerpoint/2010/main" val="3708044057"/>
              </p:ext>
            </p:extLst>
          </p:nvPr>
        </p:nvGraphicFramePr>
        <p:xfrm>
          <a:off x="3124200" y="3886200"/>
          <a:ext cx="29718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76002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FHIR</a:t>
            </a:r>
            <a:endParaRPr lang="en-US" dirty="0"/>
          </a:p>
        </p:txBody>
      </p:sp>
      <p:sp>
        <p:nvSpPr>
          <p:cNvPr id="3" name="Text Placeholder 2"/>
          <p:cNvSpPr>
            <a:spLocks noGrp="1"/>
          </p:cNvSpPr>
          <p:nvPr>
            <p:ph type="body" idx="1"/>
          </p:nvPr>
        </p:nvSpPr>
        <p:spPr/>
        <p:txBody>
          <a:bodyPr/>
          <a:lstStyle/>
          <a:p>
            <a:r>
              <a:rPr lang="en-US" dirty="0"/>
              <a:t>Searches, Queries, Partitions &amp; Validation</a:t>
            </a:r>
          </a:p>
        </p:txBody>
      </p:sp>
    </p:spTree>
    <p:extLst>
      <p:ext uri="{BB962C8B-B14F-4D97-AF65-F5344CB8AC3E}">
        <p14:creationId xmlns:p14="http://schemas.microsoft.com/office/powerpoint/2010/main" val="1256207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do you hope/expect FHIR to address (and how)?</a:t>
            </a:r>
            <a:endParaRPr lang="en-US" sz="4400" b="1"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943350"/>
            <a:ext cx="3124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39195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“all” patients</a:t>
            </a:r>
            <a:endParaRPr lang="en-US" dirty="0"/>
          </a:p>
        </p:txBody>
      </p:sp>
      <p:sp>
        <p:nvSpPr>
          <p:cNvPr id="5" name="Content Placeholder 4"/>
          <p:cNvSpPr>
            <a:spLocks noGrp="1"/>
          </p:cNvSpPr>
          <p:nvPr>
            <p:ph idx="1"/>
          </p:nvPr>
        </p:nvSpPr>
        <p:spPr/>
        <p:txBody>
          <a:bodyPr/>
          <a:lstStyle/>
          <a:p>
            <a:r>
              <a:rPr lang="en-US" sz="2400" dirty="0" smtClean="0">
                <a:latin typeface="Courier New" pitchFamily="49" charset="0"/>
                <a:cs typeface="Courier New" pitchFamily="49" charset="0"/>
              </a:rPr>
              <a:t>http://server.org/fhir/Patient</a:t>
            </a:r>
            <a:r>
              <a:rPr lang="en-US" sz="2400" dirty="0" smtClean="0"/>
              <a:t/>
            </a:r>
            <a:br>
              <a:rPr lang="en-US" sz="2400" dirty="0" smtClean="0"/>
            </a:br>
            <a:endParaRPr lang="en-US" sz="2400" dirty="0" smtClean="0"/>
          </a:p>
          <a:p>
            <a:r>
              <a:rPr lang="en-US" sz="2400" dirty="0" smtClean="0"/>
              <a:t>Always returns a paged feed</a:t>
            </a:r>
          </a:p>
          <a:p>
            <a:endParaRPr lang="en-US" sz="2400" dirty="0" smtClean="0"/>
          </a:p>
          <a:p>
            <a:r>
              <a:rPr lang="en-US" sz="2400" dirty="0" smtClean="0"/>
              <a:t>Use _count to indicate number of results per page</a:t>
            </a:r>
          </a:p>
          <a:p>
            <a:endParaRPr lang="en-US" sz="2400" dirty="0" smtClean="0"/>
          </a:p>
          <a:p>
            <a:r>
              <a:rPr lang="en-US" sz="2400" dirty="0" smtClean="0"/>
              <a:t>Special case of the “real” search operation:</a:t>
            </a:r>
            <a:br>
              <a:rPr lang="en-US" sz="2400" dirty="0" smtClean="0"/>
            </a:b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http://server.org/fhir/Patient</a:t>
            </a:r>
            <a:r>
              <a:rPr lang="en-US" sz="2000" dirty="0" smtClean="0">
                <a:latin typeface="Courier New" pitchFamily="49" charset="0"/>
                <a:cs typeface="Courier New" pitchFamily="49" charset="0"/>
              </a:rPr>
              <a:t>/_search?name=eve</a:t>
            </a:r>
            <a:endParaRPr lang="en-US" sz="2000" dirty="0" smtClean="0"/>
          </a:p>
        </p:txBody>
      </p:sp>
    </p:spTree>
    <p:extLst>
      <p:ext uri="{BB962C8B-B14F-4D97-AF65-F5344CB8AC3E}">
        <p14:creationId xmlns:p14="http://schemas.microsoft.com/office/powerpoint/2010/main" val="89969917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a:t>
            </a:r>
            <a:r>
              <a:rPr lang="en-US" sz="3100" dirty="0" smtClean="0">
                <a:latin typeface="+mn-lt"/>
              </a:rPr>
              <a:t>set of </a:t>
            </a:r>
            <a:r>
              <a:rPr lang="en-US" sz="3100" dirty="0">
                <a:latin typeface="+mn-lt"/>
              </a:rPr>
              <a:t>“standard” search </a:t>
            </a:r>
            <a:r>
              <a:rPr lang="en-US" sz="3100" dirty="0" smtClean="0">
                <a:latin typeface="+mn-lt"/>
              </a:rPr>
              <a:t>operations, so </a:t>
            </a:r>
            <a:r>
              <a:rPr lang="en-US" sz="3100" b="1" dirty="0" smtClean="0">
                <a:latin typeface="+mn-lt"/>
              </a:rPr>
              <a:t>not every element can be searched!</a:t>
            </a:r>
            <a:r>
              <a:rPr lang="en-US" sz="3100" dirty="0" smtClean="0">
                <a:latin typeface="+mn-lt"/>
              </a:rPr>
              <a:t>:</a:t>
            </a:r>
            <a:endParaRPr lang="nl-NL" sz="3100" dirty="0">
              <a:latin typeface="+mn-lt"/>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bg1"/>
                </a:solidFill>
                <a:effectLst/>
                <a:latin typeface="Arial" charset="0"/>
              </a:rPr>
              <a:t>Our last search</a:t>
            </a:r>
            <a:r>
              <a:rPr kumimoji="0" lang="en-US" sz="1800" i="0" u="none" strike="noStrike" cap="none" normalizeH="0" dirty="0" smtClean="0">
                <a:ln>
                  <a:noFill/>
                </a:ln>
                <a:solidFill>
                  <a:schemeClr val="bg1"/>
                </a:solidFill>
                <a:effectLst/>
                <a:latin typeface="Arial" charset="0"/>
              </a:rPr>
              <a:t> used this one</a:t>
            </a:r>
            <a:endParaRPr kumimoji="0" lang="nl-NL" sz="180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678701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parameters</a:t>
            </a:r>
            <a:endParaRPr lang="en-US" dirty="0"/>
          </a:p>
        </p:txBody>
      </p:sp>
      <p:sp>
        <p:nvSpPr>
          <p:cNvPr id="5" name="Content Placeholder 4"/>
          <p:cNvSpPr>
            <a:spLocks noGrp="1"/>
          </p:cNvSpPr>
          <p:nvPr>
            <p:ph idx="1"/>
          </p:nvPr>
        </p:nvSpPr>
        <p:spPr/>
        <p:txBody>
          <a:bodyPr/>
          <a:lstStyle/>
          <a:p>
            <a:r>
              <a:rPr lang="en-US" dirty="0" smtClean="0"/>
              <a:t>Specifying multiple parameters finds resources matching all </a:t>
            </a:r>
            <a:r>
              <a:rPr lang="en-US" dirty="0" err="1" smtClean="0"/>
              <a:t>params</a:t>
            </a:r>
            <a:r>
              <a:rPr lang="en-US" dirty="0"/>
              <a:t> </a:t>
            </a:r>
            <a:r>
              <a:rPr lang="en-US" dirty="0">
                <a:sym typeface="Wingdings"/>
              </a:rPr>
              <a:t></a:t>
            </a:r>
            <a:r>
              <a:rPr lang="en-US" dirty="0" smtClean="0"/>
              <a:t> “AND”</a:t>
            </a:r>
          </a:p>
          <a:p>
            <a:r>
              <a:rPr lang="en-US" dirty="0" smtClean="0"/>
              <a:t>Parameters may list multiple values </a:t>
            </a:r>
            <a:r>
              <a:rPr lang="en-US" dirty="0" smtClean="0">
                <a:sym typeface="Wingdings"/>
              </a:rPr>
              <a:t> “OR”</a:t>
            </a:r>
          </a:p>
          <a:p>
            <a:r>
              <a:rPr lang="en-US" dirty="0" smtClean="0">
                <a:sym typeface="Wingdings"/>
              </a:rPr>
              <a:t>Try:</a:t>
            </a:r>
            <a:endParaRPr lang="en-US" dirty="0" smtClean="0">
              <a:latin typeface="Courier New" pitchFamily="49" charset="0"/>
              <a:cs typeface="Courier New" pitchFamily="49" charset="0"/>
            </a:endParaRPr>
          </a:p>
          <a:p>
            <a:pPr marL="457200" lvl="1" indent="0">
              <a:buNone/>
            </a:pPr>
            <a:r>
              <a:rPr lang="en-US" dirty="0" smtClean="0">
                <a:latin typeface="Courier New" pitchFamily="49" charset="0"/>
                <a:cs typeface="Courier New" pitchFamily="49" charset="0"/>
              </a:rPr>
              <a:t>http://</a:t>
            </a:r>
            <a:r>
              <a:rPr lang="en-US" dirty="0" smtClean="0">
                <a:latin typeface="Courier New" pitchFamily="49" charset="0"/>
                <a:cs typeface="Courier New" pitchFamily="49" charset="0"/>
              </a:rPr>
              <a:t>server.org/fhir/Patient/_search</a:t>
            </a:r>
            <a:r>
              <a:rPr lang="en-US" dirty="0" smtClean="0">
                <a:latin typeface="Courier New" pitchFamily="49" charset="0"/>
                <a:cs typeface="Courier New" pitchFamily="49" charset="0"/>
              </a:rPr>
              <a:t>?</a:t>
            </a:r>
          </a:p>
          <a:p>
            <a:pPr marL="457200" lvl="1"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birthdate=1972-11-30</a:t>
            </a:r>
          </a:p>
          <a:p>
            <a:pPr marL="457200" lvl="1"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&amp;language=</a:t>
            </a:r>
            <a:r>
              <a:rPr lang="en-US" dirty="0" err="1" smtClean="0">
                <a:latin typeface="Courier New" pitchFamily="49" charset="0"/>
                <a:cs typeface="Courier New" pitchFamily="49" charset="0"/>
              </a:rPr>
              <a:t>nl,fr</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76718865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smtClean="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154</a:t>
            </a:fld>
            <a:endParaRPr lang="en-CA"/>
          </a:p>
        </p:txBody>
      </p:sp>
      <p:sp>
        <p:nvSpPr>
          <p:cNvPr id="4" name="Text Placeholder 3"/>
          <p:cNvSpPr>
            <a:spLocks noGrp="1"/>
          </p:cNvSpPr>
          <p:nvPr>
            <p:ph type="body" idx="4294967295"/>
          </p:nvPr>
        </p:nvSpPr>
        <p:spPr/>
        <p:txBody>
          <a:bodyPr/>
          <a:lstStyle/>
          <a:p>
            <a:r>
              <a:rPr lang="en-US" dirty="0" smtClean="0"/>
              <a:t>number: =, =&lt;, =&lt;=, =&gt;, =&gt;=</a:t>
            </a:r>
          </a:p>
          <a:p>
            <a:pPr lvl="1"/>
            <a:r>
              <a:rPr lang="en-US" dirty="0" smtClean="0"/>
              <a:t>Significant digits matter</a:t>
            </a:r>
          </a:p>
          <a:p>
            <a:pPr lvl="0"/>
            <a:r>
              <a:rPr lang="en-US" dirty="0" smtClean="0"/>
              <a:t>date: </a:t>
            </a:r>
            <a:r>
              <a:rPr lang="en-US" dirty="0"/>
              <a:t>=, =&lt;, =&lt;=, =&gt;, </a:t>
            </a:r>
            <a:r>
              <a:rPr lang="en-US" dirty="0" smtClean="0"/>
              <a:t>=&gt;=</a:t>
            </a:r>
          </a:p>
          <a:p>
            <a:pPr lvl="1"/>
            <a:r>
              <a:rPr lang="en-US" dirty="0" smtClean="0"/>
              <a:t>Matches calculated using interval operations</a:t>
            </a:r>
          </a:p>
          <a:p>
            <a:pPr lvl="2"/>
            <a:r>
              <a:rPr lang="en-US" dirty="0" smtClean="0"/>
              <a:t>Precision turns all dates into intervals</a:t>
            </a:r>
          </a:p>
          <a:p>
            <a:r>
              <a:rPr lang="en-US" dirty="0" smtClean="0"/>
              <a:t>string: =</a:t>
            </a:r>
          </a:p>
          <a:p>
            <a:pPr lvl="1"/>
            <a:r>
              <a:rPr lang="en-US" dirty="0" smtClean="0"/>
              <a:t>“contains” search, ignoring case, accents</a:t>
            </a:r>
          </a:p>
          <a:p>
            <a:pPr lvl="1"/>
            <a:r>
              <a:rPr lang="en-US" dirty="0" smtClean="0"/>
              <a:t>Can use :exact to be case and accent-sensitive</a:t>
            </a:r>
          </a:p>
        </p:txBody>
      </p:sp>
    </p:spTree>
    <p:extLst>
      <p:ext uri="{BB962C8B-B14F-4D97-AF65-F5344CB8AC3E}">
        <p14:creationId xmlns:p14="http://schemas.microsoft.com/office/powerpoint/2010/main" val="87680665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155</a:t>
            </a:fld>
            <a:endParaRPr lang="en-CA"/>
          </a:p>
        </p:txBody>
      </p:sp>
      <p:sp>
        <p:nvSpPr>
          <p:cNvPr id="4" name="Text Placeholder 3"/>
          <p:cNvSpPr>
            <a:spLocks noGrp="1"/>
          </p:cNvSpPr>
          <p:nvPr>
            <p:ph type="body" idx="4294967295"/>
          </p:nvPr>
        </p:nvSpPr>
        <p:spPr/>
        <p:txBody>
          <a:bodyPr/>
          <a:lstStyle/>
          <a:p>
            <a:r>
              <a:rPr lang="en-US" dirty="0" smtClean="0"/>
              <a:t>token: =</a:t>
            </a:r>
          </a:p>
          <a:p>
            <a:pPr lvl="1"/>
            <a:r>
              <a:rPr lang="en-US" dirty="0" smtClean="0"/>
              <a:t>[code] matches codes/identifier values independent of system</a:t>
            </a:r>
          </a:p>
          <a:p>
            <a:pPr lvl="1"/>
            <a:r>
              <a:rPr lang="en-US" dirty="0" smtClean="0"/>
              <a:t>[system]|[code/value] matches a specified code or identifier within the specified system</a:t>
            </a:r>
          </a:p>
          <a:p>
            <a:pPr lvl="1"/>
            <a:r>
              <a:rPr lang="en-US" dirty="0" smtClean="0"/>
              <a:t>|[code/value] matches the specified code or identifier in instances where no system is declared</a:t>
            </a:r>
          </a:p>
          <a:p>
            <a:pPr lvl="1"/>
            <a:r>
              <a:rPr lang="en-US" dirty="0" smtClean="0"/>
              <a:t>:text performs a string search on </a:t>
            </a:r>
            <a:r>
              <a:rPr lang="en-US" dirty="0" err="1" smtClean="0"/>
              <a:t>CodeableConcept.text</a:t>
            </a:r>
            <a:r>
              <a:rPr lang="en-US" dirty="0" smtClean="0"/>
              <a:t>, </a:t>
            </a:r>
            <a:r>
              <a:rPr lang="en-US" dirty="0" err="1" smtClean="0"/>
              <a:t>Coding.display</a:t>
            </a:r>
            <a:r>
              <a:rPr lang="en-US" dirty="0" smtClean="0"/>
              <a:t> and </a:t>
            </a:r>
            <a:r>
              <a:rPr lang="en-US" dirty="0" err="1" smtClean="0"/>
              <a:t>Identifier.label</a:t>
            </a:r>
            <a:endParaRPr lang="en-US" dirty="0" smtClean="0"/>
          </a:p>
        </p:txBody>
      </p:sp>
    </p:spTree>
    <p:extLst>
      <p:ext uri="{BB962C8B-B14F-4D97-AF65-F5344CB8AC3E}">
        <p14:creationId xmlns:p14="http://schemas.microsoft.com/office/powerpoint/2010/main" val="251962450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156</a:t>
            </a:fld>
            <a:endParaRPr lang="en-CA"/>
          </a:p>
        </p:txBody>
      </p:sp>
      <p:sp>
        <p:nvSpPr>
          <p:cNvPr id="4" name="Text Placeholder 3"/>
          <p:cNvSpPr>
            <a:spLocks noGrp="1"/>
          </p:cNvSpPr>
          <p:nvPr>
            <p:ph type="body" idx="4294967295"/>
          </p:nvPr>
        </p:nvSpPr>
        <p:spPr/>
        <p:txBody>
          <a:bodyPr/>
          <a:lstStyle/>
          <a:p>
            <a:r>
              <a:rPr lang="en-US" dirty="0" smtClean="0"/>
              <a:t>quantity: =, =&lt;, =&gt;, =&lt;=, =&gt;=</a:t>
            </a:r>
          </a:p>
          <a:p>
            <a:pPr lvl="1"/>
            <a:r>
              <a:rPr lang="en-US" dirty="0" smtClean="0"/>
              <a:t>[comparator][number]|[system]|[code]</a:t>
            </a:r>
          </a:p>
          <a:p>
            <a:pPr lvl="1"/>
            <a:r>
              <a:rPr lang="en-US" dirty="0" smtClean="0"/>
              <a:t>Follows rules for number + token together for value + units of quantity</a:t>
            </a:r>
          </a:p>
          <a:p>
            <a:r>
              <a:rPr lang="en-US" dirty="0" smtClean="0"/>
              <a:t>reference: =</a:t>
            </a:r>
          </a:p>
          <a:p>
            <a:pPr lvl="1"/>
            <a:r>
              <a:rPr lang="en-US" dirty="0" smtClean="0"/>
              <a:t>Either the local or absolute id</a:t>
            </a:r>
          </a:p>
          <a:p>
            <a:pPr lvl="1"/>
            <a:r>
              <a:rPr lang="en-US" dirty="0" smtClean="0"/>
              <a:t>:type filters resource type</a:t>
            </a:r>
            <a:endParaRPr lang="en-US" dirty="0"/>
          </a:p>
        </p:txBody>
      </p:sp>
    </p:spTree>
    <p:extLst>
      <p:ext uri="{BB962C8B-B14F-4D97-AF65-F5344CB8AC3E}">
        <p14:creationId xmlns:p14="http://schemas.microsoft.com/office/powerpoint/2010/main" val="76936824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157</a:t>
            </a:fld>
            <a:endParaRPr lang="en-CA"/>
          </a:p>
        </p:txBody>
      </p:sp>
      <p:sp>
        <p:nvSpPr>
          <p:cNvPr id="4" name="Rectangle 3"/>
          <p:cNvSpPr/>
          <p:nvPr/>
        </p:nvSpPr>
        <p:spPr>
          <a:xfrm>
            <a:off x="533400" y="1981200"/>
            <a:ext cx="8001000" cy="1569660"/>
          </a:xfrm>
          <a:prstGeom prst="rect">
            <a:avLst/>
          </a:prstGeom>
        </p:spPr>
        <p:txBody>
          <a:bodyPr wrap="square">
            <a:spAutoFit/>
          </a:bodyPr>
          <a:lstStyle/>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a:t>
            </a:r>
            <a:r>
              <a:rPr lang="en-US" sz="2000" dirty="0" smtClean="0">
                <a:latin typeface="Courier New" pitchFamily="49" charset="0"/>
                <a:cs typeface="Courier New" pitchFamily="49" charset="0"/>
              </a:rPr>
              <a:t>/_search   </a:t>
            </a:r>
            <a:r>
              <a:rPr lang="en-US" sz="2000" dirty="0" smtClean="0">
                <a:latin typeface="Courier New" pitchFamily="49" charset="0"/>
                <a:cs typeface="Courier New" pitchFamily="49" charset="0"/>
              </a:rPr>
              <a:t>406 hits</a:t>
            </a:r>
          </a:p>
          <a:p>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a:t>
            </a:r>
            <a:r>
              <a:rPr lang="en-US" sz="2000" dirty="0" smtClean="0">
                <a:latin typeface="Courier New" pitchFamily="49" charset="0"/>
                <a:cs typeface="Courier New" pitchFamily="49" charset="0"/>
              </a:rPr>
              <a:t>server.org/fhir/Patient?gender=M  </a:t>
            </a:r>
            <a:r>
              <a:rPr lang="en-US" sz="2000" dirty="0" smtClean="0">
                <a:latin typeface="Courier New" pitchFamily="49" charset="0"/>
                <a:cs typeface="Courier New" pitchFamily="49" charset="0"/>
              </a:rPr>
              <a:t>234 hits</a:t>
            </a:r>
          </a:p>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server.org/fhir/Patient?gender=F  </a:t>
            </a:r>
            <a:r>
              <a:rPr lang="en-US" sz="2000" dirty="0" smtClean="0">
                <a:latin typeface="Courier New" pitchFamily="49" charset="0"/>
                <a:cs typeface="Courier New" pitchFamily="49" charset="0"/>
              </a:rPr>
              <a:t>167 hits</a:t>
            </a: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a:t>
            </a:r>
            <a:r>
              <a:rPr lang="en-US" b="1" dirty="0" smtClean="0">
                <a:solidFill>
                  <a:srgbClr val="FF0000"/>
                </a:solidFill>
                <a:latin typeface="Courier New" pitchFamily="49" charset="0"/>
                <a:cs typeface="Courier New" pitchFamily="49" charset="0"/>
              </a:rPr>
              <a:t>401</a:t>
            </a:r>
          </a:p>
        </p:txBody>
      </p:sp>
      <p:sp>
        <p:nvSpPr>
          <p:cNvPr id="7" name="Rectangle 6"/>
          <p:cNvSpPr/>
          <p:nvPr/>
        </p:nvSpPr>
        <p:spPr>
          <a:xfrm>
            <a:off x="533400" y="4038600"/>
            <a:ext cx="8001000" cy="1846659"/>
          </a:xfrm>
          <a:prstGeom prst="rect">
            <a:avLst/>
          </a:prstGeom>
        </p:spPr>
        <p:txBody>
          <a:bodyPr wrap="square">
            <a:spAutoFit/>
          </a:bodyPr>
          <a:lstStyle/>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a:t>
            </a:r>
            <a:r>
              <a:rPr lang="en-US" sz="2000" dirty="0" smtClean="0">
                <a:latin typeface="Courier New" pitchFamily="49" charset="0"/>
                <a:cs typeface="Courier New" pitchFamily="49" charset="0"/>
              </a:rPr>
              <a:t>/_search   </a:t>
            </a:r>
            <a:r>
              <a:rPr lang="en-US" sz="2000" dirty="0" smtClean="0">
                <a:latin typeface="Courier New" pitchFamily="49" charset="0"/>
                <a:cs typeface="Courier New" pitchFamily="49" charset="0"/>
              </a:rPr>
              <a:t>406 hits</a:t>
            </a:r>
          </a:p>
          <a:p>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a:t>
            </a:r>
            <a:r>
              <a:rPr lang="en-US" sz="2000" dirty="0" smtClean="0">
                <a:latin typeface="Courier New" pitchFamily="49" charset="0"/>
                <a:cs typeface="Courier New" pitchFamily="49" charset="0"/>
              </a:rPr>
              <a:t>server.org/fhir/Patient?gender=M  </a:t>
            </a:r>
            <a:r>
              <a:rPr lang="en-US" sz="2000" dirty="0" smtClean="0">
                <a:latin typeface="Courier New" pitchFamily="49" charset="0"/>
                <a:cs typeface="Courier New" pitchFamily="49" charset="0"/>
              </a:rPr>
              <a:t>234 hits</a:t>
            </a:r>
          </a:p>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server.org/fhir/Patient?gender=F  </a:t>
            </a:r>
            <a:r>
              <a:rPr lang="en-US" sz="2000" dirty="0" smtClean="0">
                <a:latin typeface="Courier New" pitchFamily="49" charset="0"/>
                <a:cs typeface="Courier New" pitchFamily="49" charset="0"/>
              </a:rPr>
              <a:t>167 hits</a:t>
            </a:r>
          </a:p>
          <a:p>
            <a:r>
              <a:rPr lang="en-US" b="1" dirty="0" smtClean="0">
                <a:latin typeface="Courier New" pitchFamily="49" charset="0"/>
                <a:cs typeface="Courier New" pitchFamily="49" charset="0"/>
              </a:rPr>
              <a:t>http</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server.org/fhir/Patient?gender:missing=true </a:t>
            </a:r>
            <a:r>
              <a:rPr lang="en-US" b="1" dirty="0" smtClean="0">
                <a:latin typeface="Courier New" pitchFamily="49" charset="0"/>
                <a:cs typeface="Courier New" pitchFamily="49" charset="0"/>
              </a:rPr>
              <a:t>5 hits</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+ 5 = </a:t>
            </a:r>
            <a:r>
              <a:rPr lang="en-US" b="1" dirty="0" smtClean="0">
                <a:solidFill>
                  <a:srgbClr val="FF0000"/>
                </a:solidFill>
                <a:latin typeface="Courier New" pitchFamily="49" charset="0"/>
                <a:cs typeface="Courier New" pitchFamily="49" charset="0"/>
              </a:rPr>
              <a:t>406</a:t>
            </a:r>
          </a:p>
        </p:txBody>
      </p:sp>
    </p:spTree>
    <p:extLst>
      <p:ext uri="{BB962C8B-B14F-4D97-AF65-F5344CB8AC3E}">
        <p14:creationId xmlns:p14="http://schemas.microsoft.com/office/powerpoint/2010/main" val="3176410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searches</a:t>
            </a:r>
            <a:endParaRPr lang="en-US" dirty="0"/>
          </a:p>
        </p:txBody>
      </p:sp>
      <p:sp>
        <p:nvSpPr>
          <p:cNvPr id="3" name="Content Placeholder 2"/>
          <p:cNvSpPr>
            <a:spLocks noGrp="1"/>
          </p:cNvSpPr>
          <p:nvPr>
            <p:ph idx="1"/>
          </p:nvPr>
        </p:nvSpPr>
        <p:spPr/>
        <p:txBody>
          <a:bodyPr/>
          <a:lstStyle/>
          <a:p>
            <a:r>
              <a:rPr lang="en-US" dirty="0" smtClean="0"/>
              <a:t>Patient has a search for “name”.</a:t>
            </a:r>
          </a:p>
          <a:p>
            <a:r>
              <a:rPr lang="en-US" dirty="0" smtClean="0"/>
              <a:t>Observation has a search for “subject” (the id of the Patient, Group or Device)</a:t>
            </a:r>
          </a:p>
          <a:p>
            <a:r>
              <a:rPr lang="en-US" dirty="0" smtClean="0"/>
              <a:t>How do I find Observations for a patient, searching using his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158</a:t>
            </a:fld>
            <a:endParaRPr lang="en-CA"/>
          </a:p>
        </p:txBody>
      </p:sp>
    </p:spTree>
    <p:extLst>
      <p:ext uri="{BB962C8B-B14F-4D97-AF65-F5344CB8AC3E}">
        <p14:creationId xmlns:p14="http://schemas.microsoft.com/office/powerpoint/2010/main" val="236316279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queries in 1</a:t>
            </a:r>
            <a:endParaRPr lang="en-US" dirty="0"/>
          </a:p>
        </p:txBody>
      </p:sp>
      <p:sp>
        <p:nvSpPr>
          <p:cNvPr id="3" name="Content Placeholder 2"/>
          <p:cNvSpPr>
            <a:spLocks noGrp="1"/>
          </p:cNvSpPr>
          <p:nvPr>
            <p:ph idx="1"/>
          </p:nvPr>
        </p:nvSpPr>
        <p:spPr/>
        <p:txBody>
          <a:bodyPr/>
          <a:lstStyle/>
          <a:p>
            <a:r>
              <a:rPr lang="en-US" dirty="0" smtClean="0"/>
              <a:t>You (as a client) don’t need to do separate operations, just one:</a:t>
            </a:r>
          </a:p>
          <a:p>
            <a:endParaRPr lang="en-US" dirty="0" smtClean="0"/>
          </a:p>
          <a:p>
            <a:pPr marL="0" indent="0">
              <a:buNone/>
            </a:pPr>
            <a:r>
              <a:rPr lang="en-US" sz="2400" dirty="0" smtClean="0">
                <a:latin typeface="Courier New" pitchFamily="49" charset="0"/>
                <a:cs typeface="Courier New" pitchFamily="49" charset="0"/>
              </a:rPr>
              <a:t>http://</a:t>
            </a:r>
            <a:r>
              <a:rPr lang="en-US" sz="2400" dirty="0" smtClean="0">
                <a:latin typeface="Courier New" pitchFamily="49" charset="0"/>
                <a:cs typeface="Courier New" pitchFamily="49" charset="0"/>
              </a:rPr>
              <a:t>server.com/fhir/Observation/_search</a:t>
            </a:r>
            <a:r>
              <a:rPr lang="en-US" sz="2400" dirty="0" smtClean="0">
                <a:latin typeface="Courier New" pitchFamily="49" charset="0"/>
                <a:cs typeface="Courier New" pitchFamily="49" charset="0"/>
              </a:rPr>
              <a:t>?</a:t>
            </a:r>
          </a:p>
          <a:p>
            <a:pPr marL="0" indent="0">
              <a:buNone/>
            </a:pPr>
            <a:r>
              <a:rPr lang="en-US" sz="2400" dirty="0" smtClean="0">
                <a:latin typeface="Courier New" pitchFamily="49" charset="0"/>
                <a:cs typeface="Courier New" pitchFamily="49" charset="0"/>
              </a:rPr>
              <a:t>	subject.name=</a:t>
            </a:r>
            <a:r>
              <a:rPr lang="en-US" sz="2400" dirty="0" err="1" smtClean="0">
                <a:latin typeface="Courier New" pitchFamily="49" charset="0"/>
                <a:cs typeface="Courier New" pitchFamily="49" charset="0"/>
              </a:rPr>
              <a:t>jim</a:t>
            </a:r>
            <a:endParaRPr lang="en-US" sz="2400" dirty="0" smtClean="0">
              <a:latin typeface="Courier New" pitchFamily="49" charset="0"/>
              <a:cs typeface="Courier New" pitchFamily="49" charset="0"/>
            </a:endParaRPr>
          </a:p>
          <a:p>
            <a:pPr marL="0" indent="0">
              <a:buNone/>
            </a:pPr>
            <a:endParaRPr lang="en-US" sz="2400" dirty="0" smtClean="0">
              <a:latin typeface="Courier New" pitchFamily="49" charset="0"/>
              <a:cs typeface="Courier New" pitchFamily="49" charset="0"/>
            </a:endParaRPr>
          </a:p>
          <a:p>
            <a:pPr marL="0" indent="0">
              <a:buNone/>
            </a:pPr>
            <a:r>
              <a:rPr lang="en-US" dirty="0" smtClean="0"/>
              <a:t>But note: this still only works on the </a:t>
            </a:r>
            <a:r>
              <a:rPr lang="en-US" u="sng" dirty="0" smtClean="0"/>
              <a:t>predefined search parameters</a:t>
            </a:r>
            <a:r>
              <a:rPr lang="en-US" dirty="0" smtClean="0"/>
              <a:t>. You cannot just use any property of the resource.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159</a:t>
            </a:fld>
            <a:endParaRPr lang="en-CA"/>
          </a:p>
        </p:txBody>
      </p:sp>
    </p:spTree>
    <p:extLst>
      <p:ext uri="{BB962C8B-B14F-4D97-AF65-F5344CB8AC3E}">
        <p14:creationId xmlns:p14="http://schemas.microsoft.com/office/powerpoint/2010/main" val="3462848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US"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 Health</a:t>
            </a:r>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28865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optimizations</a:t>
            </a:r>
            <a:endParaRPr lang="en-US" dirty="0"/>
          </a:p>
        </p:txBody>
      </p:sp>
      <p:sp>
        <p:nvSpPr>
          <p:cNvPr id="3" name="Content Placeholder 2"/>
          <p:cNvSpPr>
            <a:spLocks noGrp="1"/>
          </p:cNvSpPr>
          <p:nvPr>
            <p:ph idx="1"/>
          </p:nvPr>
        </p:nvSpPr>
        <p:spPr/>
        <p:txBody>
          <a:bodyPr/>
          <a:lstStyle/>
          <a:p>
            <a:r>
              <a:rPr lang="en-US" dirty="0" smtClean="0"/>
              <a:t>Say we do:</a:t>
            </a:r>
          </a:p>
          <a:p>
            <a:pPr lvl="1"/>
            <a:r>
              <a:rPr lang="en-US" dirty="0" smtClean="0"/>
              <a:t>http://fhir.com/fhir/Observation?date=2014-01-20</a:t>
            </a:r>
          </a:p>
          <a:p>
            <a:pPr lvl="1"/>
            <a:r>
              <a:rPr lang="en-US" dirty="0" smtClean="0"/>
              <a:t>We get back: a Bundle with 0..* “Observations”</a:t>
            </a:r>
          </a:p>
          <a:p>
            <a:r>
              <a:rPr lang="en-US" dirty="0" smtClean="0"/>
              <a:t>Now, usually, wouldn’t we want the Patient information too?  =&gt; Need to do “N” queries for the Observation’s “subject”</a:t>
            </a:r>
          </a:p>
          <a:p>
            <a:r>
              <a:rPr lang="en-US" dirty="0" smtClean="0"/>
              <a:t>Quicker:</a:t>
            </a:r>
          </a:p>
          <a:p>
            <a:pPr marL="400050" lvl="1" indent="0">
              <a:buNone/>
            </a:pPr>
            <a:r>
              <a:rPr lang="en-US" b="1" dirty="0" smtClean="0"/>
              <a:t>	?_include=</a:t>
            </a:r>
            <a:r>
              <a:rPr lang="en-US" b="1" dirty="0" err="1" smtClean="0"/>
              <a:t>Observation.subject</a:t>
            </a:r>
            <a:endParaRPr lang="en-US" b="1" dirty="0" smtClean="0"/>
          </a:p>
          <a:p>
            <a:pPr marL="800100" lvl="2" indent="0">
              <a:buNone/>
            </a:pPr>
            <a:r>
              <a:rPr lang="en-US" dirty="0" smtClean="0"/>
              <a:t>Returns both Observations + Patients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160</a:t>
            </a:fld>
            <a:endParaRPr lang="en-CA"/>
          </a:p>
        </p:txBody>
      </p:sp>
    </p:spTree>
    <p:extLst>
      <p:ext uri="{BB962C8B-B14F-4D97-AF65-F5344CB8AC3E}">
        <p14:creationId xmlns:p14="http://schemas.microsoft.com/office/powerpoint/2010/main" val="389502402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Composites</a:t>
            </a:r>
            <a:endParaRPr lang="en-US" dirty="0"/>
          </a:p>
        </p:txBody>
      </p:sp>
      <p:sp>
        <p:nvSpPr>
          <p:cNvPr id="3" name="Content Placeholder 2"/>
          <p:cNvSpPr>
            <a:spLocks noGrp="1"/>
          </p:cNvSpPr>
          <p:nvPr>
            <p:ph idx="1"/>
          </p:nvPr>
        </p:nvSpPr>
        <p:spPr/>
        <p:txBody>
          <a:bodyPr/>
          <a:lstStyle/>
          <a:p>
            <a:r>
              <a:rPr lang="en-US" dirty="0" smtClean="0"/>
              <a:t>What if I want to find all groups with a characteristic of “eye color = green”</a:t>
            </a:r>
          </a:p>
          <a:p>
            <a:pPr lvl="1"/>
            <a:r>
              <a:rPr lang="en-US" dirty="0" err="1" smtClean="0"/>
              <a:t>Group?characteristic</a:t>
            </a:r>
            <a:r>
              <a:rPr lang="en-US" dirty="0" smtClean="0"/>
              <a:t>=eye </a:t>
            </a:r>
            <a:r>
              <a:rPr lang="en-US" dirty="0" err="1" smtClean="0"/>
              <a:t>color&amp;value</a:t>
            </a:r>
            <a:r>
              <a:rPr lang="en-US" dirty="0" smtClean="0"/>
              <a:t>=green</a:t>
            </a:r>
          </a:p>
          <a:p>
            <a:pPr lvl="1"/>
            <a:r>
              <a:rPr lang="en-US" dirty="0" smtClean="0"/>
              <a:t>Result: instance with characteristics of “eye color=blue” and “favorite color=green”</a:t>
            </a:r>
          </a:p>
          <a:p>
            <a:r>
              <a:rPr lang="en-US" dirty="0" smtClean="0"/>
              <a:t>Solution</a:t>
            </a:r>
          </a:p>
          <a:p>
            <a:pPr lvl="1"/>
            <a:r>
              <a:rPr lang="en-US" dirty="0" err="1" smtClean="0"/>
              <a:t>Group:characteristic-value</a:t>
            </a:r>
            <a:r>
              <a:rPr lang="en-US" dirty="0" smtClean="0"/>
              <a:t>=eye </a:t>
            </a:r>
            <a:r>
              <a:rPr lang="en-US" dirty="0" err="1" smtClean="0"/>
              <a:t>color$green</a:t>
            </a:r>
            <a:endParaRPr lang="en-US" dirty="0" smtClean="0"/>
          </a:p>
          <a:p>
            <a:pPr lvl="1"/>
            <a:endParaRPr lang="en-US" dirty="0"/>
          </a:p>
          <a:p>
            <a:pPr marL="457200" lvl="1" indent="0">
              <a:buNone/>
            </a:pPr>
            <a:r>
              <a:rPr lang="en-US" dirty="0" smtClean="0"/>
              <a:t>(don’t forget to escape the blank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161</a:t>
            </a:fld>
            <a:endParaRPr lang="en-CA"/>
          </a:p>
        </p:txBody>
      </p:sp>
    </p:spTree>
    <p:extLst>
      <p:ext uri="{BB962C8B-B14F-4D97-AF65-F5344CB8AC3E}">
        <p14:creationId xmlns:p14="http://schemas.microsoft.com/office/powerpoint/2010/main" val="83261287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parameters</a:t>
            </a:r>
            <a:endParaRPr lang="en-US" dirty="0"/>
          </a:p>
        </p:txBody>
      </p:sp>
      <p:sp>
        <p:nvSpPr>
          <p:cNvPr id="3" name="Content Placeholder 2"/>
          <p:cNvSpPr>
            <a:spLocks noGrp="1"/>
          </p:cNvSpPr>
          <p:nvPr>
            <p:ph idx="1"/>
          </p:nvPr>
        </p:nvSpPr>
        <p:spPr/>
        <p:txBody>
          <a:bodyPr/>
          <a:lstStyle/>
          <a:p>
            <a:r>
              <a:rPr lang="en-US" dirty="0" smtClean="0"/>
              <a:t>Just as FHIR doesn’t define all possible data elements, we don’t all possible parameters</a:t>
            </a:r>
          </a:p>
          <a:p>
            <a:r>
              <a:rPr lang="en-US" dirty="0" smtClean="0"/>
              <a:t>Extension search parameters defined using Profiles</a:t>
            </a:r>
          </a:p>
          <a:p>
            <a:r>
              <a:rPr lang="en-US" dirty="0" smtClean="0"/>
              <a:t>Conformance Statements identify what extension parameters are supported and what they’re called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162</a:t>
            </a:fld>
            <a:endParaRPr lang="en-CA"/>
          </a:p>
        </p:txBody>
      </p:sp>
    </p:spTree>
    <p:extLst>
      <p:ext uri="{BB962C8B-B14F-4D97-AF65-F5344CB8AC3E}">
        <p14:creationId xmlns:p14="http://schemas.microsoft.com/office/powerpoint/2010/main" val="30932910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r>
              <a:rPr lang="en-US" dirty="0" smtClean="0"/>
              <a:t>Use _</a:t>
            </a:r>
            <a:r>
              <a:rPr lang="en-US" dirty="0" err="1" smtClean="0"/>
              <a:t>sort:asc</a:t>
            </a:r>
            <a:r>
              <a:rPr lang="en-US" dirty="0" smtClean="0"/>
              <a:t> or _</a:t>
            </a:r>
            <a:r>
              <a:rPr lang="en-US" dirty="0" err="1" smtClean="0"/>
              <a:t>sort:desc</a:t>
            </a:r>
            <a:r>
              <a:rPr lang="en-US" dirty="0" smtClean="0"/>
              <a:t> to control sort</a:t>
            </a:r>
          </a:p>
          <a:p>
            <a:pPr lvl="1"/>
            <a:r>
              <a:rPr lang="en-US" dirty="0" smtClean="0"/>
              <a:t>E.g. </a:t>
            </a:r>
            <a:r>
              <a:rPr lang="en-US" dirty="0" smtClean="0">
                <a:latin typeface="Courier New" panose="02070309020205020404" pitchFamily="49" charset="0"/>
                <a:cs typeface="Courier New" panose="02070309020205020404" pitchFamily="49" charset="0"/>
              </a:rPr>
              <a:t>Observation?_</a:t>
            </a:r>
            <a:r>
              <a:rPr lang="en-US" dirty="0" err="1" smtClean="0">
                <a:latin typeface="Courier New" panose="02070309020205020404" pitchFamily="49" charset="0"/>
                <a:cs typeface="Courier New" panose="02070309020205020404" pitchFamily="49" charset="0"/>
              </a:rPr>
              <a:t>sort:asc</a:t>
            </a:r>
            <a:r>
              <a:rPr lang="en-US" dirty="0" smtClean="0">
                <a:latin typeface="Courier New" panose="02070309020205020404" pitchFamily="49" charset="0"/>
                <a:cs typeface="Courier New" panose="02070309020205020404" pitchFamily="49" charset="0"/>
              </a:rPr>
              <a:t>=name&amp;_</a:t>
            </a:r>
            <a:r>
              <a:rPr lang="en-US" dirty="0" err="1" smtClean="0">
                <a:latin typeface="Courier New" panose="02070309020205020404" pitchFamily="49" charset="0"/>
                <a:cs typeface="Courier New" panose="02070309020205020404" pitchFamily="49" charset="0"/>
              </a:rPr>
              <a:t>sort:desc</a:t>
            </a:r>
            <a:r>
              <a:rPr lang="en-US" dirty="0" smtClean="0">
                <a:latin typeface="Courier New" panose="02070309020205020404" pitchFamily="49" charset="0"/>
                <a:cs typeface="Courier New" panose="02070309020205020404" pitchFamily="49" charset="0"/>
              </a:rPr>
              <a:t>=date</a:t>
            </a:r>
          </a:p>
          <a:p>
            <a:pPr lvl="1"/>
            <a:r>
              <a:rPr lang="en-US" dirty="0" smtClean="0"/>
              <a:t>Sorts observations of the same type together, newest first</a:t>
            </a:r>
            <a:endParaRPr lang="en-US" dirty="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163</a:t>
            </a:fld>
            <a:endParaRPr lang="en-CA"/>
          </a:p>
        </p:txBody>
      </p:sp>
    </p:spTree>
    <p:extLst>
      <p:ext uri="{BB962C8B-B14F-4D97-AF65-F5344CB8AC3E}">
        <p14:creationId xmlns:p14="http://schemas.microsoft.com/office/powerpoint/2010/main" val="293587017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a:t>
            </a:r>
            <a:endParaRPr lang="en-US" dirty="0"/>
          </a:p>
        </p:txBody>
      </p:sp>
      <p:sp>
        <p:nvSpPr>
          <p:cNvPr id="3" name="Content Placeholder 2"/>
          <p:cNvSpPr>
            <a:spLocks noGrp="1"/>
          </p:cNvSpPr>
          <p:nvPr>
            <p:ph idx="1"/>
          </p:nvPr>
        </p:nvSpPr>
        <p:spPr/>
        <p:txBody>
          <a:bodyPr/>
          <a:lstStyle/>
          <a:p>
            <a:r>
              <a:rPr lang="en-US" dirty="0" smtClean="0"/>
              <a:t>Atom (via RFC 5005) defines a mechanism for paging through a feed</a:t>
            </a:r>
          </a:p>
          <a:p>
            <a:endParaRPr lang="en-US" dirty="0" smtClean="0"/>
          </a:p>
          <a:p>
            <a:endParaRPr lang="en-US" dirty="0" smtClean="0"/>
          </a:p>
          <a:p>
            <a:r>
              <a:rPr lang="en-US" dirty="0" smtClean="0"/>
              <a:t>Keep in mind that paging can be tricky in a stateless environment</a:t>
            </a:r>
          </a:p>
          <a:p>
            <a:pPr lvl="1"/>
            <a:r>
              <a:rPr lang="en-US" dirty="0" smtClean="0"/>
              <a:t>Result set can change</a:t>
            </a:r>
          </a:p>
          <a:p>
            <a:pPr lvl="1"/>
            <a:r>
              <a:rPr lang="en-US" dirty="0" smtClean="0"/>
              <a:t>Don’t want to accidentally miss data when paging forward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164</a:t>
            </a:fld>
            <a:endParaRPr lang="en-CA"/>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2929566"/>
            <a:ext cx="8232775" cy="899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10276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Some resources can be “big”</a:t>
            </a:r>
          </a:p>
          <a:p>
            <a:pPr lvl="1"/>
            <a:r>
              <a:rPr lang="en-US" dirty="0" smtClean="0"/>
              <a:t>e.g. Patient with pictures &amp; lots of contacts</a:t>
            </a:r>
          </a:p>
          <a:p>
            <a:pPr lvl="1"/>
            <a:r>
              <a:rPr lang="en-US" dirty="0" smtClean="0"/>
              <a:t>10MB JSON result set is bad when you’re an Android app presenting a list of 100 patients for a clinician to scroll through</a:t>
            </a:r>
          </a:p>
          <a:p>
            <a:r>
              <a:rPr lang="en-US" dirty="0" smtClean="0"/>
              <a:t>Solution: </a:t>
            </a:r>
            <a:r>
              <a:rPr lang="en-US" dirty="0" smtClean="0">
                <a:latin typeface="Courier New" panose="02070309020205020404" pitchFamily="49" charset="0"/>
                <a:cs typeface="Courier New" panose="02070309020205020404" pitchFamily="49" charset="0"/>
              </a:rPr>
              <a:t>_summary=true</a:t>
            </a:r>
            <a:r>
              <a:rPr lang="en-US" dirty="0" smtClean="0"/>
              <a:t> strips a resource’s elements down to those most likely to be useful in a “list” view.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165</a:t>
            </a:fld>
            <a:endParaRPr lang="en-CA"/>
          </a:p>
        </p:txBody>
      </p:sp>
    </p:spTree>
    <p:extLst>
      <p:ext uri="{BB962C8B-B14F-4D97-AF65-F5344CB8AC3E}">
        <p14:creationId xmlns:p14="http://schemas.microsoft.com/office/powerpoint/2010/main" val="20922715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Partitions</a:t>
            </a:r>
            <a:endParaRPr lang="en-US" dirty="0"/>
          </a:p>
        </p:txBody>
      </p:sp>
      <p:sp>
        <p:nvSpPr>
          <p:cNvPr id="3" name="Content Placeholder 2"/>
          <p:cNvSpPr>
            <a:spLocks noGrp="1"/>
          </p:cNvSpPr>
          <p:nvPr>
            <p:ph idx="1"/>
          </p:nvPr>
        </p:nvSpPr>
        <p:spPr/>
        <p:txBody>
          <a:bodyPr/>
          <a:lstStyle/>
          <a:p>
            <a:r>
              <a:rPr lang="en-US" dirty="0" smtClean="0"/>
              <a:t>Some system designs</a:t>
            </a:r>
            <a:r>
              <a:rPr lang="en-US" baseline="0" dirty="0" smtClean="0"/>
              <a:t> like to enforce security based on URL.  For them</a:t>
            </a:r>
          </a:p>
          <a:p>
            <a:pPr lvl="1"/>
            <a:r>
              <a:rPr lang="en-US" dirty="0" smtClean="0">
                <a:hlinkClick r:id="rId2"/>
              </a:rPr>
              <a:t>http://example.org/fhir/Patient/1/Observation</a:t>
            </a:r>
            <a:endParaRPr lang="en-US" dirty="0" smtClean="0"/>
          </a:p>
          <a:p>
            <a:pPr marL="363538" lvl="2" indent="0">
              <a:buNone/>
            </a:pPr>
            <a:r>
              <a:rPr lang="en-US" sz="2800" dirty="0" smtClean="0"/>
              <a:t>Is more useful than</a:t>
            </a:r>
          </a:p>
          <a:p>
            <a:pPr lvl="1"/>
            <a:r>
              <a:rPr lang="en-US" dirty="0" smtClean="0">
                <a:hlinkClick r:id="rId3"/>
              </a:rPr>
              <a:t>http://example/fhir/Observation?subject=Patient/1</a:t>
            </a:r>
            <a:endParaRPr lang="en-US" dirty="0" smtClean="0"/>
          </a:p>
          <a:p>
            <a:r>
              <a:rPr lang="en-US" dirty="0" smtClean="0"/>
              <a:t>For that reason, FHIR allows partitioning by Patient or Practitioner for resources where that is appropriate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166</a:t>
            </a:fld>
            <a:endParaRPr lang="en-CA"/>
          </a:p>
        </p:txBody>
      </p:sp>
    </p:spTree>
    <p:extLst>
      <p:ext uri="{BB962C8B-B14F-4D97-AF65-F5344CB8AC3E}">
        <p14:creationId xmlns:p14="http://schemas.microsoft.com/office/powerpoint/2010/main" val="56549711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by Tag</a:t>
            </a:r>
            <a:endParaRPr lang="en-US" dirty="0"/>
          </a:p>
        </p:txBody>
      </p:sp>
      <p:sp>
        <p:nvSpPr>
          <p:cNvPr id="3" name="Content Placeholder 2"/>
          <p:cNvSpPr>
            <a:spLocks noGrp="1"/>
          </p:cNvSpPr>
          <p:nvPr>
            <p:ph idx="1"/>
          </p:nvPr>
        </p:nvSpPr>
        <p:spPr/>
        <p:txBody>
          <a:bodyPr/>
          <a:lstStyle/>
          <a:p>
            <a:r>
              <a:rPr lang="en-US" dirty="0" smtClean="0"/>
              <a:t>FHIR provides the ability to tag resources to identify profiles, access constraints, workflow, etc.</a:t>
            </a:r>
          </a:p>
          <a:p>
            <a:pPr lvl="1"/>
            <a:r>
              <a:rPr lang="en-US" dirty="0" smtClean="0"/>
              <a:t>(We’ll discuss this more later)</a:t>
            </a:r>
          </a:p>
          <a:p>
            <a:r>
              <a:rPr lang="en-US" dirty="0" smtClean="0"/>
              <a:t>In addition to normal query parameters, it’s also possible to query by tags applied to the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167</a:t>
            </a:fld>
            <a:endParaRPr lang="en-CA"/>
          </a:p>
        </p:txBody>
      </p:sp>
    </p:spTree>
    <p:extLst>
      <p:ext uri="{BB962C8B-B14F-4D97-AF65-F5344CB8AC3E}">
        <p14:creationId xmlns:p14="http://schemas.microsoft.com/office/powerpoint/2010/main" val="10367427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vs. Post</a:t>
            </a:r>
            <a:endParaRPr lang="en-US" dirty="0"/>
          </a:p>
        </p:txBody>
      </p:sp>
      <p:sp>
        <p:nvSpPr>
          <p:cNvPr id="3" name="Content Placeholder 2"/>
          <p:cNvSpPr>
            <a:spLocks noGrp="1"/>
          </p:cNvSpPr>
          <p:nvPr>
            <p:ph idx="1"/>
          </p:nvPr>
        </p:nvSpPr>
        <p:spPr/>
        <p:txBody>
          <a:bodyPr/>
          <a:lstStyle/>
          <a:p>
            <a:r>
              <a:rPr lang="en-US" dirty="0" smtClean="0"/>
              <a:t>Query parameters can be sent either as part of the URL using a GET or as an application/x-www-form-</a:t>
            </a:r>
            <a:r>
              <a:rPr lang="en-US" dirty="0" err="1" smtClean="0"/>
              <a:t>urlencoded</a:t>
            </a:r>
            <a:r>
              <a:rPr lang="en-US" dirty="0" smtClean="0"/>
              <a:t> payload on a post</a:t>
            </a:r>
          </a:p>
          <a:p>
            <a:r>
              <a:rPr lang="en-US" dirty="0" smtClean="0"/>
              <a:t>Some technologies may prefer one over the other.  As well, POST hides query parameters from URL logging, which may provide privacy protections in some environments.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168</a:t>
            </a:fld>
            <a:endParaRPr lang="en-CA"/>
          </a:p>
        </p:txBody>
      </p:sp>
    </p:spTree>
    <p:extLst>
      <p:ext uri="{BB962C8B-B14F-4D97-AF65-F5344CB8AC3E}">
        <p14:creationId xmlns:p14="http://schemas.microsoft.com/office/powerpoint/2010/main" val="134348712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interoperability</a:t>
            </a:r>
            <a:endParaRPr lang="en-US" dirty="0"/>
          </a:p>
        </p:txBody>
      </p:sp>
      <p:sp>
        <p:nvSpPr>
          <p:cNvPr id="3" name="Content Placeholder 2"/>
          <p:cNvSpPr>
            <a:spLocks noGrp="1"/>
          </p:cNvSpPr>
          <p:nvPr>
            <p:ph idx="1"/>
          </p:nvPr>
        </p:nvSpPr>
        <p:spPr/>
        <p:txBody>
          <a:bodyPr/>
          <a:lstStyle/>
          <a:p>
            <a:pPr lvl="0"/>
            <a:r>
              <a:rPr lang="en-US" sz="2800" dirty="0" smtClean="0"/>
              <a:t>FHIR</a:t>
            </a:r>
            <a:r>
              <a:rPr lang="en-US" sz="2800" baseline="0" dirty="0" smtClean="0"/>
              <a:t> has a </a:t>
            </a:r>
            <a:r>
              <a:rPr lang="en-US" sz="2800" b="1" baseline="0" dirty="0" smtClean="0"/>
              <a:t>lot</a:t>
            </a:r>
            <a:r>
              <a:rPr lang="en-US" sz="2800" b="0" baseline="0" dirty="0" smtClean="0"/>
              <a:t> of query capability</a:t>
            </a:r>
          </a:p>
          <a:p>
            <a:pPr lvl="0"/>
            <a:r>
              <a:rPr lang="en-US" sz="2800" b="0" baseline="0" dirty="0" smtClean="0"/>
              <a:t>However . . .</a:t>
            </a:r>
          </a:p>
          <a:p>
            <a:pPr lvl="1"/>
            <a:r>
              <a:rPr lang="en-US" sz="2400" dirty="0" smtClean="0"/>
              <a:t>Almost all of it is optional</a:t>
            </a:r>
          </a:p>
          <a:p>
            <a:pPr lvl="0"/>
            <a:endParaRPr lang="en-US" sz="2800" dirty="0" smtClean="0"/>
          </a:p>
          <a:p>
            <a:pPr lvl="0"/>
            <a:r>
              <a:rPr lang="en-US" sz="2800" dirty="0" smtClean="0"/>
              <a:t>So how do you design a client when you have no clue what the server will support?</a:t>
            </a:r>
          </a:p>
          <a:p>
            <a:pPr lvl="1"/>
            <a:r>
              <a:rPr lang="en-US" sz="2400" dirty="0" smtClean="0"/>
              <a:t>The more generic you want your client to be, the less you should rely on sophisticated</a:t>
            </a:r>
            <a:r>
              <a:rPr lang="en-US" sz="2400" baseline="0" dirty="0" smtClean="0"/>
              <a:t> server capabilities</a:t>
            </a:r>
          </a:p>
          <a:p>
            <a:pPr lvl="1"/>
            <a:r>
              <a:rPr lang="en-US" sz="2400" dirty="0" smtClean="0"/>
              <a:t>Always check the response to see what parameters were actually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169</a:t>
            </a:fld>
            <a:endParaRPr lang="en-CA"/>
          </a:p>
        </p:txBody>
      </p:sp>
    </p:spTree>
    <p:extLst>
      <p:ext uri="{BB962C8B-B14F-4D97-AF65-F5344CB8AC3E}">
        <p14:creationId xmlns:p14="http://schemas.microsoft.com/office/powerpoint/2010/main" val="2719865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Manifesto</a:t>
            </a:r>
            <a:endParaRPr lang="en-US" dirty="0"/>
          </a:p>
        </p:txBody>
      </p:sp>
      <p:sp>
        <p:nvSpPr>
          <p:cNvPr id="4" name="Content Placeholder 3"/>
          <p:cNvSpPr>
            <a:spLocks noGrp="1"/>
          </p:cNvSpPr>
          <p:nvPr>
            <p:ph idx="1"/>
          </p:nvPr>
        </p:nvSpPr>
        <p:spPr>
          <a:xfrm>
            <a:off x="467544" y="1828800"/>
            <a:ext cx="8280920" cy="4480520"/>
          </a:xfrm>
        </p:spPr>
        <p:txBody>
          <a:bodyPr/>
          <a:lstStyle/>
          <a:p>
            <a:pPr lvl="0"/>
            <a:r>
              <a:rPr lang="en-US" dirty="0" smtClean="0"/>
              <a:t>Focus on </a:t>
            </a:r>
            <a:r>
              <a:rPr lang="en-US" b="1" dirty="0" smtClean="0"/>
              <a:t>implementers</a:t>
            </a:r>
          </a:p>
          <a:p>
            <a:pPr lvl="0"/>
            <a:r>
              <a:rPr lang="en-US" dirty="0" smtClean="0"/>
              <a:t>Keep </a:t>
            </a:r>
            <a:r>
              <a:rPr lang="en-US" b="1" dirty="0" smtClean="0"/>
              <a:t>common</a:t>
            </a:r>
            <a:r>
              <a:rPr lang="en-US" dirty="0" smtClean="0"/>
              <a:t> </a:t>
            </a:r>
            <a:r>
              <a:rPr lang="en-US" b="1" dirty="0" smtClean="0"/>
              <a:t>scenarios </a:t>
            </a:r>
            <a:r>
              <a:rPr lang="en-US" dirty="0" smtClean="0"/>
              <a:t>simple</a:t>
            </a:r>
          </a:p>
          <a:p>
            <a:r>
              <a:rPr lang="en-US" dirty="0" smtClean="0"/>
              <a:t>Leverage </a:t>
            </a:r>
            <a:r>
              <a:rPr lang="en-US" b="1" dirty="0" smtClean="0"/>
              <a:t>existing technologies</a:t>
            </a:r>
          </a:p>
          <a:p>
            <a:r>
              <a:rPr lang="en-US" dirty="0" smtClean="0"/>
              <a:t>Provide</a:t>
            </a:r>
            <a:r>
              <a:rPr lang="en-US" b="1" dirty="0" smtClean="0"/>
              <a:t> human readability</a:t>
            </a:r>
            <a:endParaRPr lang="en-US" dirty="0" smtClean="0"/>
          </a:p>
          <a:p>
            <a:r>
              <a:rPr lang="en-US" dirty="0" smtClean="0"/>
              <a:t>Make content </a:t>
            </a:r>
            <a:r>
              <a:rPr lang="en-US" b="1" dirty="0" smtClean="0"/>
              <a:t>freely available</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Support multiple </a:t>
            </a:r>
            <a:r>
              <a:rPr lang="en-US" sz="3100" b="1" dirty="0" smtClean="0">
                <a:effectLst/>
                <a:latin typeface="+mn-lt"/>
                <a:ea typeface="+mn-ea"/>
                <a:cs typeface="+mn-cs"/>
              </a:rPr>
              <a:t>paradigms &amp; architectures</a:t>
            </a:r>
            <a:endParaRPr lang="en-US" sz="3100" b="0" dirty="0" smtClean="0">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Demonstrate best practice </a:t>
            </a:r>
            <a:r>
              <a:rPr lang="en-US" sz="3100" b="1" dirty="0" smtClean="0">
                <a:effectLst/>
              </a:rPr>
              <a:t>governance</a:t>
            </a:r>
            <a:endParaRPr lang="en-US" sz="3100" dirty="0" smtClean="0">
              <a:effectLst/>
            </a:endParaRPr>
          </a:p>
        </p:txBody>
      </p:sp>
    </p:spTree>
    <p:extLst>
      <p:ext uri="{BB962C8B-B14F-4D97-AF65-F5344CB8AC3E}">
        <p14:creationId xmlns:p14="http://schemas.microsoft.com/office/powerpoint/2010/main" val="99352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#5</a:t>
            </a:r>
            <a:endParaRPr lang="en-US" dirty="0"/>
          </a:p>
        </p:txBody>
      </p:sp>
      <p:sp>
        <p:nvSpPr>
          <p:cNvPr id="3" name="Content Placeholder 2"/>
          <p:cNvSpPr>
            <a:spLocks noGrp="1"/>
          </p:cNvSpPr>
          <p:nvPr>
            <p:ph idx="1"/>
          </p:nvPr>
        </p:nvSpPr>
        <p:spPr/>
        <p:txBody>
          <a:bodyPr/>
          <a:lstStyle/>
          <a:p>
            <a:pPr algn="ctr"/>
            <a:r>
              <a:rPr lang="en-US" sz="3600" dirty="0" smtClean="0">
                <a:latin typeface="+mj-lt"/>
              </a:rPr>
              <a:t>Answer some questions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FHIR questions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171</a:t>
            </a:fld>
            <a:endParaRPr lang="en-CA"/>
          </a:p>
        </p:txBody>
      </p:sp>
      <p:sp>
        <p:nvSpPr>
          <p:cNvPr id="4" name="Text Placeholder 3"/>
          <p:cNvSpPr>
            <a:spLocks noGrp="1"/>
          </p:cNvSpPr>
          <p:nvPr>
            <p:ph type="body" idx="4294967295"/>
          </p:nvPr>
        </p:nvSpPr>
        <p:spPr/>
        <p:txBody>
          <a:bodyPr/>
          <a:lstStyle/>
          <a:p>
            <a:pPr lvl="0"/>
            <a:r>
              <a:rPr lang="en-US" sz="2400" dirty="0" smtClean="0"/>
              <a:t>Summary of all male patient’s born between 1960 and 1980</a:t>
            </a:r>
          </a:p>
          <a:p>
            <a:pPr lvl="0"/>
            <a:r>
              <a:rPr lang="en-US" sz="2400" dirty="0" smtClean="0"/>
              <a:t>All patients of Health Level Seven</a:t>
            </a:r>
          </a:p>
          <a:p>
            <a:pPr lvl="0"/>
            <a:r>
              <a:rPr lang="en-US" sz="2400" dirty="0" smtClean="0"/>
              <a:t>Most recent weight measurement</a:t>
            </a:r>
          </a:p>
          <a:p>
            <a:pPr lvl="0"/>
            <a:r>
              <a:rPr lang="en-US" sz="2400" dirty="0" smtClean="0"/>
              <a:t>Patient van de </a:t>
            </a:r>
            <a:r>
              <a:rPr lang="en-US" sz="2400" dirty="0" err="1" smtClean="0"/>
              <a:t>Heuvel’s</a:t>
            </a:r>
            <a:r>
              <a:rPr lang="en-US" sz="2400" dirty="0" smtClean="0"/>
              <a:t> blood glucose readings over 6.2mmol/L</a:t>
            </a:r>
          </a:p>
          <a:p>
            <a:pPr lvl="0"/>
            <a:r>
              <a:rPr lang="en-US" sz="2400" dirty="0" smtClean="0"/>
              <a:t>All patients with a confirmed condition of Asthma</a:t>
            </a:r>
          </a:p>
          <a:p>
            <a:pPr lvl="0"/>
            <a:r>
              <a:rPr lang="en-US" sz="2400" dirty="0" smtClean="0"/>
              <a:t>Average blood pressure over the past year for patient smith</a:t>
            </a:r>
          </a:p>
          <a:p>
            <a:pPr lvl="0"/>
            <a:endParaRPr lang="en-US" sz="2400" dirty="0"/>
          </a:p>
        </p:txBody>
      </p:sp>
    </p:spTree>
    <p:extLst>
      <p:ext uri="{BB962C8B-B14F-4D97-AF65-F5344CB8AC3E}">
        <p14:creationId xmlns:p14="http://schemas.microsoft.com/office/powerpoint/2010/main" val="411795395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Searching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172</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and Conformance</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97870982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Many </a:t>
            </a:r>
            <a:r>
              <a:rPr lang="en-US" dirty="0"/>
              <a:t>different contexts in </a:t>
            </a:r>
            <a:r>
              <a:rPr lang="en-US" dirty="0" smtClean="0"/>
              <a:t>healthcare, but a single set of Resources</a:t>
            </a:r>
          </a:p>
          <a:p>
            <a:r>
              <a:rPr lang="en-US" dirty="0" smtClean="0"/>
              <a:t>Need </a:t>
            </a:r>
            <a:r>
              <a:rPr lang="en-US" dirty="0"/>
              <a:t>to be able to describe restrictions </a:t>
            </a:r>
            <a:r>
              <a:rPr lang="en-US" dirty="0" smtClean="0"/>
              <a:t>based on use and context</a:t>
            </a:r>
          </a:p>
          <a:p>
            <a:r>
              <a:rPr lang="en-US" dirty="0" smtClean="0"/>
              <a:t>Allow </a:t>
            </a:r>
            <a:r>
              <a:rPr lang="en-US" dirty="0"/>
              <a:t>for these usage statements </a:t>
            </a:r>
            <a:r>
              <a:rPr lang="en-US" dirty="0" smtClean="0"/>
              <a:t>to:</a:t>
            </a:r>
          </a:p>
          <a:p>
            <a:pPr lvl="1"/>
            <a:r>
              <a:rPr lang="en-US" sz="2400" dirty="0" smtClean="0"/>
              <a:t>Authored in a structured manner</a:t>
            </a:r>
          </a:p>
          <a:p>
            <a:pPr lvl="1"/>
            <a:r>
              <a:rPr lang="en-US" sz="2400" dirty="0" smtClean="0"/>
              <a:t>Published in a repository</a:t>
            </a:r>
          </a:p>
          <a:p>
            <a:pPr lvl="1"/>
            <a:r>
              <a:rPr lang="en-US" sz="2400" dirty="0" smtClean="0"/>
              <a:t>Used </a:t>
            </a:r>
            <a:r>
              <a:rPr lang="en-US" sz="2400" dirty="0"/>
              <a:t>as the basis for </a:t>
            </a:r>
            <a:r>
              <a:rPr lang="en-US" sz="2400" dirty="0" smtClean="0"/>
              <a:t>validation, code</a:t>
            </a:r>
            <a:r>
              <a:rPr lang="en-US" sz="2400" dirty="0"/>
              <a:t>, report and UI generation</a:t>
            </a:r>
            <a:r>
              <a:rPr lang="en-US" sz="2400" dirty="0" smtClean="0"/>
              <a:t>.</a:t>
            </a: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174</a:t>
            </a:fld>
            <a:endParaRPr lang="en-CA" dirty="0"/>
          </a:p>
        </p:txBody>
      </p:sp>
    </p:spTree>
    <p:extLst>
      <p:ext uri="{BB962C8B-B14F-4D97-AF65-F5344CB8AC3E}">
        <p14:creationId xmlns:p14="http://schemas.microsoft.com/office/powerpoint/2010/main" val="104796603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Profiles can serve the same purpose as:</a:t>
            </a:r>
          </a:p>
          <a:p>
            <a:pPr lvl="1"/>
            <a:r>
              <a:rPr lang="en-US" dirty="0" smtClean="0"/>
              <a:t>CDA templates &amp; implementation guides</a:t>
            </a:r>
          </a:p>
          <a:p>
            <a:pPr lvl="1"/>
            <a:r>
              <a:rPr lang="en-US" dirty="0" smtClean="0"/>
              <a:t>HL7 v2 “static” profiles</a:t>
            </a:r>
          </a:p>
          <a:p>
            <a:pPr lvl="1"/>
            <a:r>
              <a:rPr lang="en-US" dirty="0" smtClean="0"/>
              <a:t>CIMI implementation guides</a:t>
            </a:r>
          </a:p>
          <a:p>
            <a:pPr lvl="1"/>
            <a:r>
              <a:rPr lang="en-US" dirty="0" smtClean="0"/>
              <a:t>OpenEHR Archetypes &amp; templates</a:t>
            </a:r>
          </a:p>
          <a:p>
            <a:r>
              <a:rPr lang="en-US" dirty="0" smtClean="0"/>
              <a:t>Profiles aren’t mandatory for interoperability, but they improve the degree of it.</a:t>
            </a:r>
          </a:p>
          <a:p>
            <a:r>
              <a:rPr lang="en-US" dirty="0" smtClean="0"/>
              <a:t>Profiles never change meaning of an instance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175</a:t>
            </a:fld>
            <a:endParaRPr lang="en-CA"/>
          </a:p>
        </p:txBody>
      </p:sp>
    </p:spTree>
    <p:extLst>
      <p:ext uri="{BB962C8B-B14F-4D97-AF65-F5344CB8AC3E}">
        <p14:creationId xmlns:p14="http://schemas.microsoft.com/office/powerpoint/2010/main" val="176771133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a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176</a:t>
            </a:fld>
            <a:endParaRPr lang="en-CA"/>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4438650"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922008" y="2051713"/>
            <a:ext cx="3917192" cy="3416320"/>
          </a:xfrm>
          <a:prstGeom prst="rect">
            <a:avLst/>
          </a:prstGeom>
          <a:noFill/>
        </p:spPr>
        <p:txBody>
          <a:bodyPr wrap="square" rtlCol="0">
            <a:spAutoFit/>
          </a:bodyPr>
          <a:lstStyle/>
          <a:p>
            <a:r>
              <a:rPr lang="en-US" dirty="0" smtClean="0"/>
              <a:t>Demand that the identifier uses your national patient identifier</a:t>
            </a:r>
          </a:p>
          <a:p>
            <a:endParaRPr lang="en-US" dirty="0"/>
          </a:p>
          <a:p>
            <a:r>
              <a:rPr lang="en-US" dirty="0" smtClean="0"/>
              <a:t>Limit names to just 1 (instead of 0..*)</a:t>
            </a:r>
          </a:p>
          <a:p>
            <a:endParaRPr lang="en-US" dirty="0"/>
          </a:p>
          <a:p>
            <a:endParaRPr lang="en-US" dirty="0" smtClean="0"/>
          </a:p>
          <a:p>
            <a:r>
              <a:rPr lang="en-US" dirty="0" smtClean="0"/>
              <a:t>Limit </a:t>
            </a:r>
            <a:r>
              <a:rPr lang="en-US" dirty="0" err="1" smtClean="0"/>
              <a:t>maritalStatus</a:t>
            </a:r>
            <a:r>
              <a:rPr lang="en-US" dirty="0" smtClean="0"/>
              <a:t> to another set of codes that extends the one from HL7 international</a:t>
            </a:r>
          </a:p>
          <a:p>
            <a:endParaRPr lang="en-US" dirty="0"/>
          </a:p>
          <a:p>
            <a:r>
              <a:rPr lang="en-US" dirty="0" smtClean="0"/>
              <a:t>Add an extension to support “</a:t>
            </a:r>
            <a:r>
              <a:rPr lang="en-US" dirty="0" err="1" smtClean="0"/>
              <a:t>RaceCode</a:t>
            </a:r>
            <a:r>
              <a:rPr lang="en-US" dirty="0" smtClean="0"/>
              <a:t>”</a:t>
            </a:r>
          </a:p>
        </p:txBody>
      </p:sp>
      <p:cxnSp>
        <p:nvCxnSpPr>
          <p:cNvPr id="7" name="Straight Arrow Connector 6"/>
          <p:cNvCxnSpPr/>
          <p:nvPr/>
        </p:nvCxnSpPr>
        <p:spPr bwMode="auto">
          <a:xfrm flipH="1">
            <a:off x="2600325"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362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343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637342" y="5257800"/>
            <a:ext cx="1275142" cy="838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smtClean="0"/>
              <a:t>Note: hardly any mandatory elements in the core spec!</a:t>
            </a:r>
            <a:endParaRPr lang="nl-NL" i="1" dirty="0"/>
          </a:p>
        </p:txBody>
      </p:sp>
    </p:spTree>
    <p:extLst>
      <p:ext uri="{BB962C8B-B14F-4D97-AF65-F5344CB8AC3E}">
        <p14:creationId xmlns:p14="http://schemas.microsoft.com/office/powerpoint/2010/main" val="269225675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&amp; published</a:t>
            </a:r>
            <a:endParaRPr lang="en-US" dirty="0"/>
          </a:p>
        </p:txBody>
      </p:sp>
      <p:sp>
        <p:nvSpPr>
          <p:cNvPr id="3" name="Content Placeholder 2"/>
          <p:cNvSpPr>
            <a:spLocks noGrp="1"/>
          </p:cNvSpPr>
          <p:nvPr>
            <p:ph idx="1"/>
          </p:nvPr>
        </p:nvSpPr>
        <p:spPr/>
        <p:txBody>
          <a:bodyPr/>
          <a:lstStyle/>
          <a:p>
            <a:r>
              <a:rPr lang="en-US" dirty="0" smtClean="0"/>
              <a:t>A Profile is just a “normal” Resource</a:t>
            </a:r>
          </a:p>
          <a:p>
            <a:pPr lvl="1"/>
            <a:r>
              <a:rPr lang="en-US" dirty="0" smtClean="0"/>
              <a:t>Any FHIR server could serve Profiles (just like Patients, Observations, etc…)</a:t>
            </a:r>
          </a:p>
          <a:p>
            <a:pPr lvl="1"/>
            <a:r>
              <a:rPr lang="en-US" dirty="0" smtClean="0"/>
              <a:t>So, any FHIR server is a profile repository!</a:t>
            </a:r>
          </a:p>
          <a:p>
            <a:pPr lvl="1"/>
            <a:r>
              <a:rPr lang="en-US" dirty="0" smtClean="0"/>
              <a:t>You can send a resource and the profile it conforms to in the same bundle</a:t>
            </a:r>
          </a:p>
          <a:p>
            <a:endParaRPr lang="en-US" dirty="0" smtClean="0"/>
          </a:p>
          <a:p>
            <a:r>
              <a:rPr lang="en-US" dirty="0" smtClean="0"/>
              <a:t>A resource is simply referred to by its URI:</a:t>
            </a:r>
          </a:p>
          <a:p>
            <a:pPr marL="742950" lvl="2" indent="-342900">
              <a:buSzPct val="75000"/>
            </a:pPr>
            <a:r>
              <a:rPr lang="en-US" dirty="0"/>
              <a:t>e.g. http://</a:t>
            </a:r>
            <a:r>
              <a:rPr lang="en-US" dirty="0" smtClean="0"/>
              <a:t>hl7.org/fhir/Profile/iso-21090</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177</a:t>
            </a:fld>
            <a:endParaRPr lang="en-CA"/>
          </a:p>
        </p:txBody>
      </p:sp>
    </p:spTree>
    <p:extLst>
      <p:ext uri="{BB962C8B-B14F-4D97-AF65-F5344CB8AC3E}">
        <p14:creationId xmlns:p14="http://schemas.microsoft.com/office/powerpoint/2010/main" val="330481952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profiles</a:t>
            </a:r>
            <a:endParaRPr lang="en-US" dirty="0"/>
          </a:p>
        </p:txBody>
      </p:sp>
      <p:sp>
        <p:nvSpPr>
          <p:cNvPr id="3" name="Content Placeholder 2"/>
          <p:cNvSpPr>
            <a:spLocks noGrp="1"/>
          </p:cNvSpPr>
          <p:nvPr>
            <p:ph idx="1"/>
          </p:nvPr>
        </p:nvSpPr>
        <p:spPr/>
        <p:txBody>
          <a:bodyPr/>
          <a:lstStyle/>
          <a:p>
            <a:r>
              <a:rPr lang="en-US" dirty="0" smtClean="0"/>
              <a:t>When communicating a resource, you can indicate the profiles it conforms to.</a:t>
            </a:r>
          </a:p>
          <a:p>
            <a:r>
              <a:rPr lang="en-US" dirty="0" smtClean="0"/>
              <a:t>A server might explicitly state it only accepts resources conforming to a certain profile (and verify!)</a:t>
            </a:r>
          </a:p>
          <a:p>
            <a:r>
              <a:rPr lang="en-US" dirty="0" smtClean="0"/>
              <a:t>You can ask a FHIR server to validate a resource against a given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178</a:t>
            </a:fld>
            <a:endParaRPr lang="en-CA"/>
          </a:p>
        </p:txBody>
      </p:sp>
    </p:spTree>
    <p:extLst>
      <p:ext uri="{BB962C8B-B14F-4D97-AF65-F5344CB8AC3E}">
        <p14:creationId xmlns:p14="http://schemas.microsoft.com/office/powerpoint/2010/main" val="381364714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12"/>
          <p:cNvSpPr/>
          <p:nvPr/>
        </p:nvSpPr>
        <p:spPr>
          <a:xfrm>
            <a:off x="2729305" y="2312064"/>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pic>
        <p:nvPicPr>
          <p:cNvPr id="21" name="Picture 7" descr="http://www.freeworldmaps.net/europe/netherlands/netherlands-politcal-map-highres.jp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47664" y="3229031"/>
            <a:ext cx="781396" cy="1136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971600" y="4684303"/>
            <a:ext cx="1757705" cy="1553009"/>
            <a:chOff x="1068853" y="3382231"/>
            <a:chExt cx="1757705" cy="1164757"/>
          </a:xfrm>
        </p:grpSpPr>
        <p:pic>
          <p:nvPicPr>
            <p:cNvPr id="2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853" y="3614434"/>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2449" y="3382231"/>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494" y="3925285"/>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a:xfrm>
            <a:off x="395536" y="332657"/>
            <a:ext cx="6552728" cy="1152128"/>
          </a:xfrm>
        </p:spPr>
        <p:txBody>
          <a:bodyPr/>
          <a:lstStyle/>
          <a:p>
            <a:r>
              <a:rPr lang="en-US" dirty="0" smtClean="0"/>
              <a:t>Who publishes?</a:t>
            </a:r>
            <a:endParaRPr lang="en-US" dirty="0"/>
          </a:p>
        </p:txBody>
      </p:sp>
      <p:sp>
        <p:nvSpPr>
          <p:cNvPr id="6" name="TextBox 5"/>
          <p:cNvSpPr txBox="1"/>
          <p:nvPr/>
        </p:nvSpPr>
        <p:spPr>
          <a:xfrm>
            <a:off x="3851920" y="2339588"/>
            <a:ext cx="4608512" cy="369332"/>
          </a:xfrm>
          <a:prstGeom prst="rect">
            <a:avLst/>
          </a:prstGeom>
          <a:noFill/>
        </p:spPr>
        <p:txBody>
          <a:bodyPr wrap="square" rtlCol="0">
            <a:spAutoFit/>
          </a:bodyPr>
          <a:lstStyle/>
          <a:p>
            <a:r>
              <a:rPr lang="en-US" dirty="0" smtClean="0"/>
              <a:t>http://www.hl7.org/fhir/Profile/iso-21090</a:t>
            </a:r>
            <a:endParaRPr lang="nl-NL" dirty="0"/>
          </a:p>
        </p:txBody>
      </p:sp>
      <p:pic>
        <p:nvPicPr>
          <p:cNvPr id="1026" name="Picture 2" descr=" by Allen Enterpris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3431" y="1673464"/>
            <a:ext cx="1432132" cy="14321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851921" y="3638249"/>
            <a:ext cx="4608512" cy="369332"/>
          </a:xfrm>
          <a:prstGeom prst="rect">
            <a:avLst/>
          </a:prstGeom>
          <a:noFill/>
        </p:spPr>
        <p:txBody>
          <a:bodyPr wrap="square" rtlCol="0">
            <a:spAutoFit/>
          </a:bodyPr>
          <a:lstStyle/>
          <a:p>
            <a:r>
              <a:rPr lang="en-US" dirty="0" smtClean="0"/>
              <a:t>http://www.hl7.nl/fhir/Profile/patient-nl</a:t>
            </a:r>
            <a:endParaRPr lang="nl-NL" dirty="0"/>
          </a:p>
        </p:txBody>
      </p:sp>
      <p:sp>
        <p:nvSpPr>
          <p:cNvPr id="19" name="TextBox 18"/>
          <p:cNvSpPr txBox="1"/>
          <p:nvPr/>
        </p:nvSpPr>
        <p:spPr>
          <a:xfrm>
            <a:off x="3851920" y="5147900"/>
            <a:ext cx="4608512" cy="369332"/>
          </a:xfrm>
          <a:prstGeom prst="rect">
            <a:avLst/>
          </a:prstGeom>
          <a:noFill/>
        </p:spPr>
        <p:txBody>
          <a:bodyPr wrap="square" rtlCol="0">
            <a:spAutoFit/>
          </a:bodyPr>
          <a:lstStyle/>
          <a:p>
            <a:r>
              <a:rPr lang="en-US" dirty="0" smtClean="0"/>
              <a:t>http://www.health4all.org/fhir/Profile/</a:t>
            </a:r>
            <a:endParaRPr lang="nl-NL" dirty="0"/>
          </a:p>
        </p:txBody>
      </p:sp>
      <p:sp>
        <p:nvSpPr>
          <p:cNvPr id="12" name="Down Arrow 11"/>
          <p:cNvSpPr/>
          <p:nvPr/>
        </p:nvSpPr>
        <p:spPr>
          <a:xfrm rot="10800000">
            <a:off x="165336" y="2207199"/>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spTree>
    <p:extLst>
      <p:ext uri="{BB962C8B-B14F-4D97-AF65-F5344CB8AC3E}">
        <p14:creationId xmlns:p14="http://schemas.microsoft.com/office/powerpoint/2010/main" val="2952938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18" grpId="0"/>
      <p:bldP spid="19"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US"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Delphi, C#, </a:t>
            </a:r>
            <a:r>
              <a:rPr lang="en-US" sz="2400" dirty="0" smtClean="0"/>
              <a:t>Java, Obj. C </a:t>
            </a:r>
            <a:r>
              <a:rPr lang="en-US" sz="2400" dirty="0" smtClean="0"/>
              <a:t>– more to come</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p14="http://schemas.microsoft.com/office/powerpoint/2010/main" val="301378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553" y="1772816"/>
            <a:ext cx="5544615" cy="316835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What’s in a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180</a:t>
            </a:fld>
            <a:endParaRPr lang="en-CA" dirty="0"/>
          </a:p>
        </p:txBody>
      </p:sp>
      <p:sp>
        <p:nvSpPr>
          <p:cNvPr id="5" name="Rectangle 4"/>
          <p:cNvSpPr/>
          <p:nvPr/>
        </p:nvSpPr>
        <p:spPr bwMode="auto">
          <a:xfrm>
            <a:off x="755576" y="1988840"/>
            <a:ext cx="2304256" cy="252028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Metadata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Identifier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Name, Version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Publisher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Description,</a:t>
            </a:r>
            <a:r>
              <a:rPr kumimoji="0" lang="en-US" sz="1800" i="0" u="none" strike="noStrike" cap="none" normalizeH="0" dirty="0" smtClean="0">
                <a:ln>
                  <a:noFill/>
                </a:ln>
                <a:solidFill>
                  <a:schemeClr val="tx1"/>
                </a:solidFill>
                <a:effectLst/>
                <a:latin typeface="Arial" charset="0"/>
              </a:rPr>
              <a:t> </a:t>
            </a:r>
            <a:r>
              <a:rPr kumimoji="0" lang="en-US" sz="1800" i="0" u="none" strike="noStrike" cap="none" normalizeH="0" baseline="0" dirty="0" smtClean="0">
                <a:ln>
                  <a:noFill/>
                </a:ln>
                <a:solidFill>
                  <a:schemeClr val="tx1"/>
                </a:solidFill>
                <a:effectLst/>
                <a:latin typeface="Arial" charset="0"/>
              </a:rPr>
              <a:t>Code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Status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Date (of publication)</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419872" y="2653271"/>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and </a:t>
            </a:r>
            <a:r>
              <a:rPr kumimoji="0" lang="en-US" sz="1800" b="1" i="0" u="none" strike="noStrike" cap="none" normalizeH="0" baseline="0" dirty="0" err="1" smtClean="0">
                <a:ln>
                  <a:noFill/>
                </a:ln>
                <a:solidFill>
                  <a:schemeClr val="tx1"/>
                </a:solidFill>
                <a:effectLst/>
                <a:latin typeface="Arial" charset="0"/>
              </a:rPr>
              <a:t>Datatype</a:t>
            </a:r>
            <a:r>
              <a:rPr kumimoji="0" lang="en-US" sz="1800" b="1" i="0" u="none" strike="noStrike" cap="none" normalizeH="0" baseline="0" dirty="0" smtClean="0">
                <a:ln>
                  <a:noFill/>
                </a:ln>
                <a:solidFill>
                  <a:schemeClr val="tx1"/>
                </a:solidFill>
                <a:effectLst/>
                <a:latin typeface="Arial" charset="0"/>
              </a:rPr>
              <a:t> Constraints</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419872" y="3987062"/>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6497617" y="1789175"/>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Conformance</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2" name="Rectangle 11"/>
          <p:cNvSpPr/>
          <p:nvPr/>
        </p:nvSpPr>
        <p:spPr bwMode="auto">
          <a:xfrm>
            <a:off x="6444208" y="2816932"/>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(via Tag)</a:t>
            </a:r>
          </a:p>
        </p:txBody>
      </p:sp>
      <p:sp>
        <p:nvSpPr>
          <p:cNvPr id="13" name="Rectangle 12"/>
          <p:cNvSpPr/>
          <p:nvPr/>
        </p:nvSpPr>
        <p:spPr bwMode="auto">
          <a:xfrm>
            <a:off x="2331368" y="5255020"/>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4" name="Rectangle 13"/>
          <p:cNvSpPr/>
          <p:nvPr/>
        </p:nvSpPr>
        <p:spPr bwMode="auto">
          <a:xfrm>
            <a:off x="2483768" y="5504407"/>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15" name="Straight Arrow Connector 14"/>
          <p:cNvCxnSpPr/>
          <p:nvPr/>
        </p:nvCxnSpPr>
        <p:spPr bwMode="auto">
          <a:xfrm flipH="1">
            <a:off x="5736031" y="2450167"/>
            <a:ext cx="783357" cy="265478"/>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a:stCxn id="12" idx="1"/>
            <a:endCxn id="7" idx="3"/>
          </p:cNvCxnSpPr>
          <p:nvPr/>
        </p:nvCxnSpPr>
        <p:spPr bwMode="auto">
          <a:xfrm flipH="1" flipV="1">
            <a:off x="5796136" y="3247337"/>
            <a:ext cx="648072" cy="1643"/>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bwMode="auto">
          <a:xfrm>
            <a:off x="4067944" y="4509120"/>
            <a:ext cx="0" cy="960594"/>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p:nvPr/>
        </p:nvCxnSpPr>
        <p:spPr bwMode="auto">
          <a:xfrm flipH="1">
            <a:off x="2843808" y="3841403"/>
            <a:ext cx="576064" cy="1413617"/>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0" name="Rectangle 29"/>
          <p:cNvSpPr/>
          <p:nvPr/>
        </p:nvSpPr>
        <p:spPr bwMode="auto">
          <a:xfrm>
            <a:off x="6444208" y="3861048"/>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 in Resource instance</a:t>
            </a:r>
          </a:p>
        </p:txBody>
      </p:sp>
      <p:cxnSp>
        <p:nvCxnSpPr>
          <p:cNvPr id="31" name="Straight Arrow Connector 30"/>
          <p:cNvCxnSpPr>
            <a:stCxn id="30" idx="1"/>
            <a:endCxn id="8" idx="3"/>
          </p:cNvCxnSpPr>
          <p:nvPr/>
        </p:nvCxnSpPr>
        <p:spPr bwMode="auto">
          <a:xfrm flipH="1" flipV="1">
            <a:off x="5796136" y="4248091"/>
            <a:ext cx="648072" cy="45005"/>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18" name="Rectangle 17"/>
          <p:cNvSpPr/>
          <p:nvPr/>
        </p:nvSpPr>
        <p:spPr bwMode="auto">
          <a:xfrm>
            <a:off x="3408986" y="1988840"/>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Search Parameter</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cxnSp>
        <p:nvCxnSpPr>
          <p:cNvPr id="29" name="Straight Arrow Connector 28"/>
          <p:cNvCxnSpPr>
            <a:stCxn id="11" idx="1"/>
            <a:endCxn id="18" idx="3"/>
          </p:cNvCxnSpPr>
          <p:nvPr/>
        </p:nvCxnSpPr>
        <p:spPr bwMode="auto">
          <a:xfrm flipH="1">
            <a:off x="5785250" y="2221223"/>
            <a:ext cx="712367" cy="28646"/>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4544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2" grpId="0" animBg="1"/>
      <p:bldP spid="13" grpId="0" animBg="1"/>
      <p:bldP spid="14" grpId="0" animBg="1"/>
      <p:bldP spid="30" grpId="0" animBg="1"/>
      <p:bldP spid="18"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 design</a:t>
            </a:r>
            <a:endParaRPr lang="en-US" dirty="0"/>
          </a:p>
        </p:txBody>
      </p:sp>
      <p:sp>
        <p:nvSpPr>
          <p:cNvPr id="3" name="Content Placeholder 2"/>
          <p:cNvSpPr>
            <a:spLocks noGrp="1"/>
          </p:cNvSpPr>
          <p:nvPr>
            <p:ph idx="1"/>
          </p:nvPr>
        </p:nvSpPr>
        <p:spPr/>
        <p:txBody>
          <a:bodyPr/>
          <a:lstStyle/>
          <a:p>
            <a:r>
              <a:rPr lang="en-US" dirty="0" smtClean="0"/>
              <a:t>Make a profile with just extensions</a:t>
            </a:r>
          </a:p>
          <a:p>
            <a:r>
              <a:rPr lang="en-US" dirty="0" smtClean="0"/>
              <a:t>Make a profile with just 1 resource + extensions on that resource</a:t>
            </a:r>
          </a:p>
          <a:p>
            <a:r>
              <a:rPr lang="en-US" dirty="0" smtClean="0"/>
              <a:t>Make a profile that includes all constraints on resources and data types in a message or document</a:t>
            </a:r>
          </a:p>
          <a:p>
            <a:r>
              <a:rPr lang="en-US" dirty="0" smtClean="0"/>
              <a:t>Make a profile with all (say national) resources +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181</a:t>
            </a:fld>
            <a:endParaRPr lang="en-CA" dirty="0"/>
          </a:p>
        </p:txBody>
      </p:sp>
    </p:spTree>
    <p:extLst>
      <p:ext uri="{BB962C8B-B14F-4D97-AF65-F5344CB8AC3E}">
        <p14:creationId xmlns:p14="http://schemas.microsoft.com/office/powerpoint/2010/main" val="118137567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metadata</a:t>
            </a:r>
            <a:endParaRPr lang="en-US" dirty="0"/>
          </a:p>
        </p:txBody>
      </p:sp>
      <p:sp>
        <p:nvSpPr>
          <p:cNvPr id="3" name="Content Placeholder 2"/>
          <p:cNvSpPr>
            <a:spLocks noGrp="1"/>
          </p:cNvSpPr>
          <p:nvPr>
            <p:ph idx="1"/>
          </p:nvPr>
        </p:nvSpPr>
        <p:spPr/>
        <p:txBody>
          <a:bodyPr/>
          <a:lstStyle/>
          <a:p>
            <a:r>
              <a:rPr lang="en-US" sz="1800" dirty="0" smtClean="0"/>
              <a:t>Identifier: </a:t>
            </a:r>
            <a:r>
              <a:rPr lang="en-US" sz="1800" i="1" dirty="0" smtClean="0"/>
              <a:t>Universally unique</a:t>
            </a:r>
            <a:r>
              <a:rPr lang="en-US" sz="1800" dirty="0" smtClean="0"/>
              <a:t> identifier, assigned by author value=“urn:hl7.org:extensions:iso-21090“ or “2.16.840.1.113883.10.20.2.1”</a:t>
            </a:r>
          </a:p>
          <a:p>
            <a:r>
              <a:rPr lang="en-US" sz="1800" dirty="0" smtClean="0"/>
              <a:t>Version: Version of the profile, manually maintained by author. Suggested format: a timestamp (e.g.  2013-01-01T12:34:45)</a:t>
            </a:r>
          </a:p>
          <a:p>
            <a:r>
              <a:rPr lang="en-US" sz="1800" dirty="0" smtClean="0"/>
              <a:t>Name: Free natural text name (e.g. “ISO 21090 Data Type Extensions”)</a:t>
            </a:r>
          </a:p>
          <a:p>
            <a:r>
              <a:rPr lang="en-US" sz="1800" dirty="0" smtClean="0"/>
              <a:t>Publisher: organization or individual responsible for publishing. Should be populated (e.g. “FHIR Project Team“)</a:t>
            </a:r>
          </a:p>
          <a:p>
            <a:r>
              <a:rPr lang="en-US" sz="1800" dirty="0" smtClean="0"/>
              <a:t>Telecom: one or more contact points of the publisher (telephone, email, website </a:t>
            </a:r>
            <a:r>
              <a:rPr lang="en-US" sz="1800" dirty="0" err="1" smtClean="0"/>
              <a:t>etc</a:t>
            </a:r>
            <a:r>
              <a:rPr lang="en-US" sz="1800" dirty="0" smtClean="0"/>
              <a:t>,)</a:t>
            </a:r>
          </a:p>
          <a:p>
            <a:r>
              <a:rPr lang="en-US" sz="1800" dirty="0" smtClean="0"/>
              <a:t>Description: longer description of the contents of the profile</a:t>
            </a:r>
          </a:p>
          <a:p>
            <a:r>
              <a:rPr lang="en-US" sz="1800" dirty="0" smtClean="0"/>
              <a:t>Code: one or more coded descriptions to help with finding the profile</a:t>
            </a:r>
          </a:p>
          <a:p>
            <a:r>
              <a:rPr lang="en-US" sz="1800" dirty="0" smtClean="0"/>
              <a:t>Status (fixed choice of draft, active, retired) + experimental Y/N</a:t>
            </a:r>
          </a:p>
          <a:p>
            <a:r>
              <a:rPr lang="en-US" sz="1800" dirty="0" smtClean="0"/>
              <a:t>Requirements: scope &amp; usage (the “need” or “why” of the profile)</a:t>
            </a:r>
          </a:p>
          <a:p>
            <a:r>
              <a:rPr lang="en-US" sz="1800" dirty="0" smtClean="0"/>
              <a:t>Date (of publication), e.g. “2013-07-07"</a:t>
            </a:r>
            <a:endParaRPr lang="en-US" sz="1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182</a:t>
            </a:fld>
            <a:endParaRPr lang="en-CA" dirty="0"/>
          </a:p>
        </p:txBody>
      </p:sp>
    </p:spTree>
    <p:extLst>
      <p:ext uri="{BB962C8B-B14F-4D97-AF65-F5344CB8AC3E}">
        <p14:creationId xmlns:p14="http://schemas.microsoft.com/office/powerpoint/2010/main" val="1124638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normAutofit fontScale="92500"/>
          </a:bodyPr>
          <a:lstStyle/>
          <a:p>
            <a:r>
              <a:rPr lang="en-US" dirty="0" smtClean="0"/>
              <a:t>Accommodate those elements not supported by 80% of systems</a:t>
            </a:r>
          </a:p>
          <a:p>
            <a:r>
              <a:rPr lang="en-US" dirty="0" smtClean="0"/>
              <a:t>Note - You’re not extending a resource per se, but you specify </a:t>
            </a:r>
            <a:r>
              <a:rPr lang="en-US" i="1" dirty="0" smtClean="0"/>
              <a:t>where an extension may occur</a:t>
            </a:r>
            <a:r>
              <a:rPr lang="en-US" dirty="0" smtClean="0"/>
              <a:t>:</a:t>
            </a:r>
          </a:p>
          <a:p>
            <a:pPr lvl="1"/>
            <a:r>
              <a:rPr lang="en-US" dirty="0" smtClean="0"/>
              <a:t>A specific element within a resource (even root)</a:t>
            </a:r>
          </a:p>
          <a:p>
            <a:pPr lvl="1"/>
            <a:r>
              <a:rPr lang="en-US" dirty="0" smtClean="0"/>
              <a:t>A specific element within a data type</a:t>
            </a:r>
          </a:p>
          <a:p>
            <a:pPr lvl="1"/>
            <a:r>
              <a:rPr lang="en-US" dirty="0" smtClean="0"/>
              <a:t>All elements referencing a data type</a:t>
            </a:r>
          </a:p>
          <a:p>
            <a:pPr lvl="1"/>
            <a:r>
              <a:rPr lang="en-US" dirty="0" smtClean="0"/>
              <a:t>All elements mapping to a specific mapping target</a:t>
            </a:r>
          </a:p>
          <a:p>
            <a:pPr lvl="1"/>
            <a:r>
              <a:rPr lang="en-US" dirty="0" smtClean="0"/>
              <a:t>An extension</a:t>
            </a:r>
          </a:p>
        </p:txBody>
      </p:sp>
      <p:sp>
        <p:nvSpPr>
          <p:cNvPr id="4" name="Slide Number Placeholder 3"/>
          <p:cNvSpPr>
            <a:spLocks noGrp="1"/>
          </p:cNvSpPr>
          <p:nvPr>
            <p:ph type="sldNum" sz="quarter" idx="4294967295"/>
          </p:nvPr>
        </p:nvSpPr>
        <p:spPr>
          <a:xfrm>
            <a:off x="8613648" y="6525344"/>
            <a:ext cx="457200" cy="256456"/>
          </a:xfrm>
          <a:prstGeom prst="rect">
            <a:avLst/>
          </a:prstGeom>
        </p:spPr>
        <p:txBody>
          <a:bodyPr/>
          <a:lstStyle/>
          <a:p>
            <a:fld id="{990B41CA-569D-40E7-8E58-026C0338B2C8}" type="slidenum">
              <a:rPr lang="en-US" smtClean="0"/>
              <a:pPr/>
              <a:t>183</a:t>
            </a:fld>
            <a:endParaRPr lang="en-US"/>
          </a:p>
        </p:txBody>
      </p:sp>
      <p:sp>
        <p:nvSpPr>
          <p:cNvPr id="5" name="Footer Placeholder 4"/>
          <p:cNvSpPr>
            <a:spLocks noGrp="1"/>
          </p:cNvSpPr>
          <p:nvPr>
            <p:ph type="ftr" sz="quarter" idx="4294967295"/>
          </p:nvPr>
        </p:nvSpPr>
        <p:spPr>
          <a:xfrm>
            <a:off x="5715000" y="6525344"/>
            <a:ext cx="2895600" cy="256456"/>
          </a:xfrm>
          <a:prstGeom prst="rect">
            <a:avLst/>
          </a:prstGeom>
        </p:spPr>
        <p:txBody>
          <a:bodyPr/>
          <a:lstStyle/>
          <a:p>
            <a:r>
              <a:rPr lang="en-US" smtClean="0"/>
              <a:t>(c) 2012 HL7 International</a:t>
            </a:r>
            <a:endParaRPr lang="en-US" dirty="0"/>
          </a:p>
        </p:txBody>
      </p:sp>
      <p:sp>
        <p:nvSpPr>
          <p:cNvPr id="6" name="Date Placeholder 5"/>
          <p:cNvSpPr>
            <a:spLocks noGrp="1"/>
          </p:cNvSpPr>
          <p:nvPr>
            <p:ph type="dt" sz="half" idx="4294967295"/>
          </p:nvPr>
        </p:nvSpPr>
        <p:spPr>
          <a:xfrm>
            <a:off x="3581400" y="6525344"/>
            <a:ext cx="2133600" cy="256456"/>
          </a:xfrm>
          <a:prstGeom prst="rect">
            <a:avLst/>
          </a:prstGeom>
        </p:spPr>
        <p:txBody>
          <a:bodyPr/>
          <a:lstStyle/>
          <a:p>
            <a:fld id="{8FCA521A-5C8A-4933-9234-1A0DD0C7D7AC}" type="datetime1">
              <a:rPr lang="en-US" smtClean="0"/>
              <a:t>3/10/2014</a:t>
            </a:fld>
            <a:endParaRPr lang="en-US"/>
          </a:p>
        </p:txBody>
      </p:sp>
    </p:spTree>
    <p:extLst>
      <p:ext uri="{BB962C8B-B14F-4D97-AF65-F5344CB8AC3E}">
        <p14:creationId xmlns:p14="http://schemas.microsoft.com/office/powerpoint/2010/main" val="334484344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definition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184</a:t>
            </a:fld>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44824"/>
            <a:ext cx="8302631" cy="4320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flipH="1">
            <a:off x="6516216" y="2564904"/>
            <a:ext cx="576064" cy="432048"/>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009139" y="1988840"/>
            <a:ext cx="1595309" cy="646331"/>
          </a:xfrm>
          <a:prstGeom prst="rect">
            <a:avLst/>
          </a:prstGeom>
          <a:noFill/>
        </p:spPr>
        <p:txBody>
          <a:bodyPr wrap="none" rtlCol="0">
            <a:spAutoFit/>
          </a:bodyPr>
          <a:lstStyle/>
          <a:p>
            <a:r>
              <a:rPr lang="en-US" dirty="0" smtClean="0"/>
              <a:t>Note: multiple</a:t>
            </a:r>
          </a:p>
          <a:p>
            <a:r>
              <a:rPr lang="en-US" dirty="0" smtClean="0"/>
              <a:t>contexts!</a:t>
            </a:r>
            <a:endParaRPr lang="nl-NL" dirty="0"/>
          </a:p>
        </p:txBody>
      </p:sp>
      <p:sp>
        <p:nvSpPr>
          <p:cNvPr id="7" name="Rectangle 6"/>
          <p:cNvSpPr/>
          <p:nvPr/>
        </p:nvSpPr>
        <p:spPr bwMode="auto">
          <a:xfrm>
            <a:off x="827584" y="2132856"/>
            <a:ext cx="3096344" cy="1615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5512250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support?</a:t>
            </a:r>
            <a:endParaRPr lang="en-US" dirty="0"/>
          </a:p>
        </p:txBody>
      </p:sp>
      <p:sp>
        <p:nvSpPr>
          <p:cNvPr id="3" name="Content Placeholder 2"/>
          <p:cNvSpPr>
            <a:spLocks noGrp="1"/>
          </p:cNvSpPr>
          <p:nvPr>
            <p:ph idx="1"/>
          </p:nvPr>
        </p:nvSpPr>
        <p:spPr/>
        <p:txBody>
          <a:bodyPr/>
          <a:lstStyle/>
          <a:p>
            <a:r>
              <a:rPr lang="en-US" dirty="0" smtClean="0"/>
              <a:t>Authors: SHALL be capable of providing a value for the element and resource</a:t>
            </a:r>
          </a:p>
          <a:p>
            <a:r>
              <a:rPr lang="en-US" dirty="0" smtClean="0"/>
              <a:t>Consumers: SHALL be capable of extracting and doing </a:t>
            </a:r>
            <a:r>
              <a:rPr lang="en-US" u="sng" dirty="0" smtClean="0"/>
              <a:t>something useful</a:t>
            </a:r>
            <a:r>
              <a:rPr lang="en-US" dirty="0" smtClean="0"/>
              <a:t> with the data element. </a:t>
            </a:r>
          </a:p>
          <a:p>
            <a:endParaRPr lang="en-US" dirty="0" smtClean="0"/>
          </a:p>
          <a:p>
            <a:r>
              <a:rPr lang="en-US" dirty="0" smtClean="0"/>
              <a:t>"Something useful" is context dependent. The Profile SHALL describe what it means for applications to “support” the element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185</a:t>
            </a:fld>
            <a:endParaRPr lang="en-CA" dirty="0"/>
          </a:p>
        </p:txBody>
      </p:sp>
    </p:spTree>
    <p:extLst>
      <p:ext uri="{BB962C8B-B14F-4D97-AF65-F5344CB8AC3E}">
        <p14:creationId xmlns:p14="http://schemas.microsoft.com/office/powerpoint/2010/main" val="348028550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186</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322025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an extension?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187</a:t>
            </a:fld>
            <a:endParaRPr lang="en-CA"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720833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sp>
        <p:nvSpPr>
          <p:cNvPr id="6" name="Content Placeholder 5"/>
          <p:cNvSpPr>
            <a:spLocks noGrp="1"/>
          </p:cNvSpPr>
          <p:nvPr>
            <p:ph idx="1"/>
          </p:nvPr>
        </p:nvSpPr>
        <p:spPr/>
        <p:txBody>
          <a:bodyPr/>
          <a:lstStyle/>
          <a:p>
            <a:r>
              <a:rPr lang="en-US" dirty="0" smtClean="0"/>
              <a:t>Profiles contain “Structures”: a set of constraints on (nested) elements of a Resource or Datatype</a:t>
            </a:r>
          </a:p>
          <a:p>
            <a:r>
              <a:rPr lang="en-US" dirty="0" smtClean="0"/>
              <a:t>You give each structure a “name”, so you can refer to it (e.g. from a Profile Tag)</a:t>
            </a:r>
          </a:p>
          <a:p>
            <a:r>
              <a:rPr lang="en-US" dirty="0" smtClean="0"/>
              <a:t>You can make structures “internal”: local to the package for purpose of reuse</a:t>
            </a:r>
          </a:p>
          <a:p>
            <a:r>
              <a:rPr lang="en-US" dirty="0" smtClean="0"/>
              <a:t>Datatype constraints are always done for reuse of constraints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188</a:t>
            </a:fld>
            <a:endParaRPr lang="en-CA"/>
          </a:p>
        </p:txBody>
      </p:sp>
    </p:spTree>
    <p:extLst>
      <p:ext uri="{BB962C8B-B14F-4D97-AF65-F5344CB8AC3E}">
        <p14:creationId xmlns:p14="http://schemas.microsoft.com/office/powerpoint/2010/main" val="103540020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Constraining cardinality</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189</a:t>
            </a:fld>
            <a:endParaRPr lang="en-CA"/>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6600"/>
          <a:stretch/>
        </p:blipFill>
        <p:spPr bwMode="auto">
          <a:xfrm>
            <a:off x="380999" y="1711326"/>
            <a:ext cx="6351241" cy="2198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18446" y="2032872"/>
            <a:ext cx="340202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cardinality to 1..2</a:t>
            </a:r>
          </a:p>
          <a:p>
            <a:r>
              <a:rPr lang="en-US" dirty="0" smtClean="0"/>
              <a:t>(e.g. to at maximum your organizations’ identifier + the national one)</a:t>
            </a:r>
          </a:p>
        </p:txBody>
      </p:sp>
      <p:cxnSp>
        <p:nvCxnSpPr>
          <p:cNvPr id="7" name="Straight Arrow Connector 6"/>
          <p:cNvCxnSpPr/>
          <p:nvPr/>
        </p:nvCxnSpPr>
        <p:spPr bwMode="auto">
          <a:xfrm flipH="1">
            <a:off x="3890323" y="2458124"/>
            <a:ext cx="1528124" cy="35321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flipV="1">
            <a:off x="2879812" y="3645024"/>
            <a:ext cx="892483" cy="7107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772295" y="3338359"/>
            <a:ext cx="1140189" cy="44931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275856" y="2711420"/>
            <a:ext cx="1080120" cy="369332"/>
          </a:xfrm>
          <a:prstGeom prst="rect">
            <a:avLst/>
          </a:prstGeom>
          <a:noFill/>
        </p:spPr>
        <p:txBody>
          <a:bodyPr wrap="square" rtlCol="0">
            <a:spAutoFit/>
          </a:bodyPr>
          <a:lstStyle/>
          <a:p>
            <a:r>
              <a:rPr lang="en-US" b="1" dirty="0" smtClean="0"/>
              <a:t>1..2</a:t>
            </a:r>
            <a:endParaRPr lang="nl-NL" b="1" dirty="0"/>
          </a:p>
        </p:txBody>
      </p:sp>
      <p:cxnSp>
        <p:nvCxnSpPr>
          <p:cNvPr id="15" name="Straight Connector 14"/>
          <p:cNvCxnSpPr/>
          <p:nvPr/>
        </p:nvCxnSpPr>
        <p:spPr bwMode="auto">
          <a:xfrm flipH="1">
            <a:off x="2627784" y="281133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p:nvPr/>
        </p:nvCxnSpPr>
        <p:spPr bwMode="auto">
          <a:xfrm>
            <a:off x="2627784" y="280408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1" name="TextBox 20"/>
          <p:cNvSpPr txBox="1"/>
          <p:nvPr/>
        </p:nvSpPr>
        <p:spPr>
          <a:xfrm>
            <a:off x="3275856" y="3080752"/>
            <a:ext cx="1080120" cy="369332"/>
          </a:xfrm>
          <a:prstGeom prst="rect">
            <a:avLst/>
          </a:prstGeom>
          <a:noFill/>
        </p:spPr>
        <p:txBody>
          <a:bodyPr wrap="square" rtlCol="0">
            <a:spAutoFit/>
          </a:bodyPr>
          <a:lstStyle/>
          <a:p>
            <a:r>
              <a:rPr lang="en-US" b="1" dirty="0" smtClean="0"/>
              <a:t>1..1</a:t>
            </a:r>
            <a:endParaRPr lang="nl-NL" b="1" dirty="0"/>
          </a:p>
        </p:txBody>
      </p:sp>
      <p:sp>
        <p:nvSpPr>
          <p:cNvPr id="23" name="TextBox 22"/>
          <p:cNvSpPr txBox="1"/>
          <p:nvPr/>
        </p:nvSpPr>
        <p:spPr>
          <a:xfrm>
            <a:off x="4978415" y="3787676"/>
            <a:ext cx="39171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names to just 1 (instead of 0..*)</a:t>
            </a:r>
          </a:p>
        </p:txBody>
      </p:sp>
      <p:cxnSp>
        <p:nvCxnSpPr>
          <p:cNvPr id="25" name="Straight Connector 24"/>
          <p:cNvCxnSpPr/>
          <p:nvPr/>
        </p:nvCxnSpPr>
        <p:spPr bwMode="auto">
          <a:xfrm flipH="1">
            <a:off x="2627784" y="318141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6" name="Straight Connector 25"/>
          <p:cNvCxnSpPr/>
          <p:nvPr/>
        </p:nvCxnSpPr>
        <p:spPr bwMode="auto">
          <a:xfrm>
            <a:off x="2699792" y="316412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9" name="Straight Connector 28"/>
          <p:cNvCxnSpPr/>
          <p:nvPr/>
        </p:nvCxnSpPr>
        <p:spPr bwMode="auto">
          <a:xfrm>
            <a:off x="539552" y="3645024"/>
            <a:ext cx="226825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059832" y="4355812"/>
            <a:ext cx="3456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Forbid any telecom elements</a:t>
            </a:r>
          </a:p>
        </p:txBody>
      </p:sp>
      <p:sp>
        <p:nvSpPr>
          <p:cNvPr id="34" name="TextBox 33"/>
          <p:cNvSpPr txBox="1"/>
          <p:nvPr/>
        </p:nvSpPr>
        <p:spPr>
          <a:xfrm>
            <a:off x="3275856" y="3429000"/>
            <a:ext cx="1080120" cy="369332"/>
          </a:xfrm>
          <a:prstGeom prst="rect">
            <a:avLst/>
          </a:prstGeom>
          <a:noFill/>
        </p:spPr>
        <p:txBody>
          <a:bodyPr wrap="square" rtlCol="0">
            <a:spAutoFit/>
          </a:bodyPr>
          <a:lstStyle/>
          <a:p>
            <a:r>
              <a:rPr lang="en-US" b="1" dirty="0"/>
              <a:t>0</a:t>
            </a:r>
            <a:r>
              <a:rPr lang="en-US" b="1" dirty="0" smtClean="0"/>
              <a:t>..</a:t>
            </a:r>
            <a:r>
              <a:rPr lang="en-US" b="1" dirty="0"/>
              <a:t>0</a:t>
            </a:r>
            <a:endParaRPr lang="nl-NL" b="1" dirty="0"/>
          </a:p>
        </p:txBody>
      </p:sp>
      <p:sp>
        <p:nvSpPr>
          <p:cNvPr id="1025" name="TextBox 1024"/>
          <p:cNvSpPr txBox="1"/>
          <p:nvPr/>
        </p:nvSpPr>
        <p:spPr>
          <a:xfrm>
            <a:off x="783963" y="5158933"/>
            <a:ext cx="5976664" cy="646331"/>
          </a:xfrm>
          <a:prstGeom prst="rect">
            <a:avLst/>
          </a:prstGeom>
          <a:noFill/>
        </p:spPr>
        <p:txBody>
          <a:bodyPr wrap="square" rtlCol="0">
            <a:spAutoFit/>
          </a:bodyPr>
          <a:lstStyle/>
          <a:p>
            <a:r>
              <a:rPr lang="en-US" dirty="0" smtClean="0"/>
              <a:t>Note: something that’s mandatory in the core definition cannot be made optional in a profile</a:t>
            </a:r>
            <a:endParaRPr lang="nl-NL" dirty="0"/>
          </a:p>
        </p:txBody>
      </p:sp>
    </p:spTree>
    <p:extLst>
      <p:ext uri="{BB962C8B-B14F-4D97-AF65-F5344CB8AC3E}">
        <p14:creationId xmlns:p14="http://schemas.microsoft.com/office/powerpoint/2010/main" val="4754807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646" y="2209800"/>
            <a:ext cx="5943600" cy="4142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Implementer Focus is…</a:t>
            </a:r>
            <a:endParaRPr lang="en-US" dirty="0"/>
          </a:p>
        </p:txBody>
      </p:sp>
      <p:sp>
        <p:nvSpPr>
          <p:cNvPr id="4" name="Slide Number Placeholder 3"/>
          <p:cNvSpPr>
            <a:spLocks noGrp="1"/>
          </p:cNvSpPr>
          <p:nvPr>
            <p:ph type="sldNum" sz="quarter" idx="4"/>
          </p:nvPr>
        </p:nvSpPr>
        <p:spPr/>
        <p:txBody>
          <a:bodyPr/>
          <a:lstStyle/>
          <a:p>
            <a:endParaRPr lang="en-CA" dirty="0"/>
          </a:p>
        </p:txBody>
      </p:sp>
      <p:sp>
        <p:nvSpPr>
          <p:cNvPr id="6" name="Rectangle 5"/>
          <p:cNvSpPr/>
          <p:nvPr/>
        </p:nvSpPr>
        <p:spPr>
          <a:xfrm>
            <a:off x="403746" y="1676400"/>
            <a:ext cx="8153400" cy="523220"/>
          </a:xfrm>
          <a:prstGeom prst="rect">
            <a:avLst/>
          </a:prstGeom>
        </p:spPr>
        <p:txBody>
          <a:bodyPr wrap="square">
            <a:spAutoFit/>
          </a:bodyPr>
          <a:lstStyle/>
          <a:p>
            <a:pPr algn="ctr"/>
            <a:r>
              <a:rPr lang="en-US" sz="2800" b="1" dirty="0">
                <a:latin typeface="Courier New" panose="02070309020205020404" pitchFamily="49" charset="0"/>
                <a:cs typeface="Courier New" panose="02070309020205020404" pitchFamily="49" charset="0"/>
              </a:rPr>
              <a:t>http://</a:t>
            </a:r>
            <a:r>
              <a:rPr lang="en-US" sz="2800" b="1" dirty="0" smtClean="0">
                <a:latin typeface="Courier New" panose="02070309020205020404" pitchFamily="49" charset="0"/>
                <a:cs typeface="Courier New" panose="02070309020205020404" pitchFamily="49" charset="0"/>
              </a:rPr>
              <a:t>hl7.org/fhir/downloads.htm</a:t>
            </a:r>
            <a:endParaRPr lang="nl-NL"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6731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value domains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190</a:t>
            </a:fld>
            <a:endParaRPr lang="en-CA" dirty="0"/>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3665" b="-56"/>
          <a:stretch/>
        </p:blipFill>
        <p:spPr bwMode="auto">
          <a:xfrm>
            <a:off x="539552" y="2132856"/>
            <a:ext cx="5469335" cy="31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73584" y="5733256"/>
            <a:ext cx="34020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“active” Patients</a:t>
            </a:r>
          </a:p>
        </p:txBody>
      </p:sp>
      <p:cxnSp>
        <p:nvCxnSpPr>
          <p:cNvPr id="7" name="Straight Arrow Connector 6"/>
          <p:cNvCxnSpPr>
            <a:endCxn id="8" idx="2"/>
          </p:cNvCxnSpPr>
          <p:nvPr/>
        </p:nvCxnSpPr>
        <p:spPr bwMode="auto">
          <a:xfrm flipV="1">
            <a:off x="2948481" y="5129896"/>
            <a:ext cx="51819" cy="60455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2460240" y="4760564"/>
            <a:ext cx="1080120" cy="369332"/>
          </a:xfrm>
          <a:prstGeom prst="rect">
            <a:avLst/>
          </a:prstGeom>
          <a:noFill/>
        </p:spPr>
        <p:txBody>
          <a:bodyPr wrap="square" rtlCol="0">
            <a:spAutoFit/>
          </a:bodyPr>
          <a:lstStyle/>
          <a:p>
            <a:r>
              <a:rPr lang="en-US" b="1" dirty="0" smtClean="0"/>
              <a:t>=“true”</a:t>
            </a:r>
            <a:endParaRPr lang="nl-NL" b="1" dirty="0"/>
          </a:p>
        </p:txBody>
      </p:sp>
      <p:sp>
        <p:nvSpPr>
          <p:cNvPr id="14" name="TextBox 13"/>
          <p:cNvSpPr txBox="1"/>
          <p:nvPr/>
        </p:nvSpPr>
        <p:spPr>
          <a:xfrm>
            <a:off x="5220072" y="1809690"/>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If deceased is given, it must be a </a:t>
            </a:r>
            <a:r>
              <a:rPr lang="en-US" dirty="0" err="1" smtClean="0"/>
              <a:t>dateTime</a:t>
            </a:r>
            <a:r>
              <a:rPr lang="en-US" dirty="0" smtClean="0"/>
              <a:t>, not a </a:t>
            </a:r>
            <a:r>
              <a:rPr lang="en-US" dirty="0" err="1" smtClean="0"/>
              <a:t>boolean</a:t>
            </a:r>
            <a:endParaRPr lang="en-US" dirty="0" smtClean="0"/>
          </a:p>
        </p:txBody>
      </p:sp>
      <p:cxnSp>
        <p:nvCxnSpPr>
          <p:cNvPr id="15" name="Straight Arrow Connector 14"/>
          <p:cNvCxnSpPr>
            <a:stCxn id="14" idx="1"/>
          </p:cNvCxnSpPr>
          <p:nvPr/>
        </p:nvCxnSpPr>
        <p:spPr bwMode="auto">
          <a:xfrm flipH="1">
            <a:off x="4139952" y="2132856"/>
            <a:ext cx="1080120" cy="18496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bwMode="auto">
          <a:xfrm>
            <a:off x="1997074" y="2317816"/>
            <a:ext cx="6890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467002" y="2564904"/>
            <a:ext cx="2376264" cy="369332"/>
          </a:xfrm>
          <a:prstGeom prst="rect">
            <a:avLst/>
          </a:prstGeom>
          <a:noFill/>
        </p:spPr>
        <p:txBody>
          <a:bodyPr wrap="square" rtlCol="0">
            <a:spAutoFit/>
          </a:bodyPr>
          <a:lstStyle/>
          <a:p>
            <a:r>
              <a:rPr lang="en-US" b="1" dirty="0" err="1" smtClean="0"/>
              <a:t>AddressNL</a:t>
            </a:r>
            <a:endParaRPr lang="nl-NL" b="1" dirty="0"/>
          </a:p>
        </p:txBody>
      </p:sp>
      <p:cxnSp>
        <p:nvCxnSpPr>
          <p:cNvPr id="24" name="Straight Connector 23"/>
          <p:cNvCxnSpPr/>
          <p:nvPr/>
        </p:nvCxnSpPr>
        <p:spPr bwMode="auto">
          <a:xfrm>
            <a:off x="1547664" y="2636912"/>
            <a:ext cx="64807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238525" y="2926685"/>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a profiled </a:t>
            </a:r>
            <a:r>
              <a:rPr lang="en-US" dirty="0" err="1" smtClean="0"/>
              <a:t>datatype</a:t>
            </a:r>
            <a:r>
              <a:rPr lang="en-US" dirty="0" smtClean="0"/>
              <a:t> (from this or other profile)</a:t>
            </a:r>
          </a:p>
        </p:txBody>
      </p:sp>
      <p:cxnSp>
        <p:nvCxnSpPr>
          <p:cNvPr id="27" name="Straight Arrow Connector 26"/>
          <p:cNvCxnSpPr/>
          <p:nvPr/>
        </p:nvCxnSpPr>
        <p:spPr bwMode="auto">
          <a:xfrm flipH="1" flipV="1">
            <a:off x="2948481" y="2749570"/>
            <a:ext cx="2110025" cy="50028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5058505" y="4654877"/>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reference to a profiled resource</a:t>
            </a:r>
          </a:p>
        </p:txBody>
      </p:sp>
      <p:cxnSp>
        <p:nvCxnSpPr>
          <p:cNvPr id="30" name="Straight Arrow Connector 29"/>
          <p:cNvCxnSpPr/>
          <p:nvPr/>
        </p:nvCxnSpPr>
        <p:spPr bwMode="auto">
          <a:xfrm flipH="1" flipV="1">
            <a:off x="3707904" y="4518412"/>
            <a:ext cx="1332148" cy="49476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2123728" y="3941180"/>
            <a:ext cx="2376264" cy="369332"/>
          </a:xfrm>
          <a:prstGeom prst="rect">
            <a:avLst/>
          </a:prstGeom>
          <a:noFill/>
        </p:spPr>
        <p:txBody>
          <a:bodyPr wrap="square" rtlCol="0">
            <a:spAutoFit/>
          </a:bodyPr>
          <a:lstStyle/>
          <a:p>
            <a:r>
              <a:rPr lang="en-US" b="1" dirty="0" err="1" smtClean="0"/>
              <a:t>OrganizationNL</a:t>
            </a:r>
            <a:endParaRPr lang="nl-NL" b="1" dirty="0"/>
          </a:p>
        </p:txBody>
      </p:sp>
      <p:cxnSp>
        <p:nvCxnSpPr>
          <p:cNvPr id="32" name="Straight Connector 31"/>
          <p:cNvCxnSpPr/>
          <p:nvPr/>
        </p:nvCxnSpPr>
        <p:spPr bwMode="auto">
          <a:xfrm>
            <a:off x="2420862" y="4293096"/>
            <a:ext cx="11074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6494524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Contextualize narrative</a:t>
            </a:r>
            <a:endParaRPr lang="en-US" dirty="0"/>
          </a:p>
        </p:txBody>
      </p:sp>
      <p:sp>
        <p:nvSpPr>
          <p:cNvPr id="3" name="Content Placeholder 2"/>
          <p:cNvSpPr>
            <a:spLocks noGrp="1"/>
          </p:cNvSpPr>
          <p:nvPr>
            <p:ph idx="1"/>
          </p:nvPr>
        </p:nvSpPr>
        <p:spPr/>
        <p:txBody>
          <a:bodyPr/>
          <a:lstStyle/>
          <a:p>
            <a:pPr marL="0" indent="0">
              <a:buNone/>
            </a:pPr>
            <a:r>
              <a:rPr lang="en-US" dirty="0" smtClean="0"/>
              <a:t>Override the base spec’s descriptions by adding context specific narrative:</a:t>
            </a:r>
          </a:p>
          <a:p>
            <a:pPr lvl="1"/>
            <a:r>
              <a:rPr lang="en-US" dirty="0" smtClean="0"/>
              <a:t>short : string 1..1</a:t>
            </a:r>
          </a:p>
          <a:p>
            <a:pPr lvl="1"/>
            <a:r>
              <a:rPr lang="en-US" dirty="0" smtClean="0"/>
              <a:t>formal : string 1..1</a:t>
            </a:r>
          </a:p>
          <a:p>
            <a:pPr lvl="1"/>
            <a:r>
              <a:rPr lang="en-US" dirty="0" smtClean="0"/>
              <a:t>comments : string 0..1</a:t>
            </a:r>
          </a:p>
          <a:p>
            <a:pPr lvl="1"/>
            <a:r>
              <a:rPr lang="en-US" dirty="0" smtClean="0"/>
              <a:t>requirements : string 0..1</a:t>
            </a:r>
          </a:p>
          <a:p>
            <a:pPr lvl="1"/>
            <a:r>
              <a:rPr lang="en-US" dirty="0" smtClean="0"/>
              <a:t>synonym : string 0..*</a:t>
            </a:r>
          </a:p>
          <a:p>
            <a:pPr lvl="1"/>
            <a:r>
              <a:rPr lang="en-US" dirty="0" smtClean="0"/>
              <a:t>example[x] : 0..1 (example value!)</a:t>
            </a:r>
          </a:p>
          <a:p>
            <a:pPr lvl="1"/>
            <a:r>
              <a:rPr lang="en-US" dirty="0" smtClean="0"/>
              <a:t>mappings : 0..* (more specific mappings)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191</a:t>
            </a:fld>
            <a:endParaRPr lang="en-CA" dirty="0"/>
          </a:p>
        </p:txBody>
      </p:sp>
    </p:spTree>
    <p:extLst>
      <p:ext uri="{BB962C8B-B14F-4D97-AF65-F5344CB8AC3E}">
        <p14:creationId xmlns:p14="http://schemas.microsoft.com/office/powerpoint/2010/main" val="204043310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bindings</a:t>
            </a:r>
            <a:endParaRPr lang="en-US" dirty="0"/>
          </a:p>
        </p:txBody>
      </p:sp>
      <p:sp>
        <p:nvSpPr>
          <p:cNvPr id="3" name="Content Placeholder 2"/>
          <p:cNvSpPr>
            <a:spLocks noGrp="1"/>
          </p:cNvSpPr>
          <p:nvPr>
            <p:ph idx="1"/>
          </p:nvPr>
        </p:nvSpPr>
        <p:spPr/>
        <p:txBody>
          <a:bodyPr/>
          <a:lstStyle/>
          <a:p>
            <a:r>
              <a:rPr lang="en-US" dirty="0" smtClean="0"/>
              <a:t>Depending on “core” spec, you can:</a:t>
            </a:r>
          </a:p>
          <a:p>
            <a:pPr lvl="1"/>
            <a:r>
              <a:rPr lang="en-US" dirty="0" smtClean="0"/>
              <a:t>“fixed”: not specify a different binding</a:t>
            </a:r>
          </a:p>
          <a:p>
            <a:pPr lvl="1"/>
            <a:r>
              <a:rPr lang="en-US" dirty="0" smtClean="0"/>
              <a:t>“incomplete”: specify a different binding if needed</a:t>
            </a:r>
          </a:p>
          <a:p>
            <a:pPr lvl="1"/>
            <a:r>
              <a:rPr lang="en-US" dirty="0" smtClean="0"/>
              <a:t>“example”: very likely specify a different binding</a:t>
            </a:r>
          </a:p>
          <a:p>
            <a:r>
              <a:rPr lang="en-US" dirty="0" smtClean="0"/>
              <a:t>Change the bindings as specified in core:</a:t>
            </a:r>
          </a:p>
          <a:p>
            <a:pPr lvl="1"/>
            <a:r>
              <a:rPr lang="en-US" dirty="0" smtClean="0"/>
              <a:t>Define a new </a:t>
            </a:r>
            <a:r>
              <a:rPr lang="en-US" dirty="0" err="1" smtClean="0"/>
              <a:t>ValueSet</a:t>
            </a:r>
            <a:r>
              <a:rPr lang="en-US" dirty="0" smtClean="0"/>
              <a:t> </a:t>
            </a:r>
          </a:p>
          <a:p>
            <a:pPr lvl="2"/>
            <a:r>
              <a:rPr lang="en-US" dirty="0" smtClean="0"/>
              <a:t>Allow additional codes, Restrict to a subset</a:t>
            </a:r>
          </a:p>
          <a:p>
            <a:pPr lvl="1"/>
            <a:r>
              <a:rPr lang="en-US" dirty="0" smtClean="0"/>
              <a:t>Specify whether implementers of your profile can deviate from your </a:t>
            </a:r>
            <a:r>
              <a:rPr lang="en-US" dirty="0" err="1" smtClean="0"/>
              <a:t>valueset</a:t>
            </a:r>
            <a:r>
              <a:rPr lang="en-US" dirty="0" smtClean="0"/>
              <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192</a:t>
            </a:fld>
            <a:endParaRPr lang="en-CA" dirty="0"/>
          </a:p>
        </p:txBody>
      </p:sp>
    </p:spTree>
    <p:extLst>
      <p:ext uri="{BB962C8B-B14F-4D97-AF65-F5344CB8AC3E}">
        <p14:creationId xmlns:p14="http://schemas.microsoft.com/office/powerpoint/2010/main" val="155088965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Conformance levels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86957558"/>
              </p:ext>
            </p:extLst>
          </p:nvPr>
        </p:nvGraphicFramePr>
        <p:xfrm>
          <a:off x="395536" y="2924944"/>
          <a:ext cx="8382000" cy="2021840"/>
        </p:xfrm>
        <a:graphic>
          <a:graphicData uri="http://schemas.openxmlformats.org/drawingml/2006/table">
            <a:tbl>
              <a:tblPr firstRow="1" bandRow="1">
                <a:tableStyleId>{5C22544A-7EE6-4342-B048-85BDC9FD1C3A}</a:tableStyleId>
              </a:tblPr>
              <a:tblGrid>
                <a:gridCol w="2794000"/>
                <a:gridCol w="2477120"/>
                <a:gridCol w="3110880"/>
              </a:tblGrid>
              <a:tr h="370840">
                <a:tc>
                  <a:txBody>
                    <a:bodyPr/>
                    <a:lstStyle/>
                    <a:p>
                      <a:endParaRPr lang="nl-NL" dirty="0"/>
                    </a:p>
                  </a:txBody>
                  <a:tcPr/>
                </a:tc>
                <a:tc>
                  <a:txBody>
                    <a:bodyPr/>
                    <a:lstStyle/>
                    <a:p>
                      <a:r>
                        <a:rPr lang="en-US" dirty="0" err="1" smtClean="0"/>
                        <a:t>IsExtensible</a:t>
                      </a:r>
                      <a:r>
                        <a:rPr lang="en-US" dirty="0" smtClean="0"/>
                        <a:t> “N”</a:t>
                      </a:r>
                      <a:endParaRPr lang="nl-NL" dirty="0"/>
                    </a:p>
                  </a:txBody>
                  <a:tcPr/>
                </a:tc>
                <a:tc>
                  <a:txBody>
                    <a:bodyPr/>
                    <a:lstStyle/>
                    <a:p>
                      <a:r>
                        <a:rPr lang="en-US" dirty="0" err="1" smtClean="0"/>
                        <a:t>IsExtensible</a:t>
                      </a:r>
                      <a:r>
                        <a:rPr lang="en-US" baseline="0" dirty="0" smtClean="0"/>
                        <a:t> “Y”</a:t>
                      </a:r>
                      <a:endParaRPr lang="nl-NL" dirty="0"/>
                    </a:p>
                  </a:txBody>
                  <a:tcPr/>
                </a:tc>
              </a:tr>
              <a:tr h="370840">
                <a:tc>
                  <a:txBody>
                    <a:bodyPr/>
                    <a:lstStyle/>
                    <a:p>
                      <a:r>
                        <a:rPr lang="en-US" dirty="0" smtClean="0"/>
                        <a:t>Required “SHALL”</a:t>
                      </a:r>
                    </a:p>
                  </a:txBody>
                  <a:tcPr/>
                </a:tc>
                <a:tc>
                  <a:txBody>
                    <a:bodyPr/>
                    <a:lstStyle/>
                    <a:p>
                      <a:r>
                        <a:rPr lang="en-US" dirty="0" smtClean="0"/>
                        <a:t>Validation error, non-conformant</a:t>
                      </a:r>
                      <a:endParaRPr lang="nl-NL" dirty="0"/>
                    </a:p>
                  </a:txBody>
                  <a:tcPr/>
                </a:tc>
                <a:tc>
                  <a:txBody>
                    <a:bodyPr/>
                    <a:lstStyle/>
                    <a:p>
                      <a:r>
                        <a:rPr lang="en-US" dirty="0" smtClean="0"/>
                        <a:t>Additional codes</a:t>
                      </a:r>
                      <a:r>
                        <a:rPr lang="en-US" baseline="0" dirty="0" smtClean="0"/>
                        <a:t> allowed</a:t>
                      </a:r>
                      <a:endParaRPr lang="nl-NL" dirty="0"/>
                    </a:p>
                  </a:txBody>
                  <a:tcPr/>
                </a:tc>
              </a:tr>
              <a:tr h="370840">
                <a:tc>
                  <a:txBody>
                    <a:bodyPr/>
                    <a:lstStyle/>
                    <a:p>
                      <a:r>
                        <a:rPr lang="en-US" dirty="0" smtClean="0"/>
                        <a:t>Preferred “SHOULD”</a:t>
                      </a:r>
                    </a:p>
                    <a:p>
                      <a:r>
                        <a:rPr lang="en-US" dirty="0" smtClean="0"/>
                        <a:t>“Guidance”</a:t>
                      </a:r>
                      <a:endParaRPr lang="nl-NL" dirty="0"/>
                    </a:p>
                  </a:txBody>
                  <a:tcPr/>
                </a:tc>
                <a:tc>
                  <a:txBody>
                    <a:bodyPr/>
                    <a:lstStyle/>
                    <a:p>
                      <a:r>
                        <a:rPr lang="en-US" dirty="0" smtClean="0"/>
                        <a:t>Validation warning, discouraged</a:t>
                      </a:r>
                      <a:endParaRPr lang="nl-NL" dirty="0"/>
                    </a:p>
                  </a:txBody>
                  <a:tcPr/>
                </a:tc>
                <a:tc>
                  <a:txBody>
                    <a:bodyPr/>
                    <a:lstStyle/>
                    <a:p>
                      <a:r>
                        <a:rPr lang="en-US" baseline="0" dirty="0" smtClean="0"/>
                        <a:t>Supplemental codes likely</a:t>
                      </a:r>
                    </a:p>
                    <a:p>
                      <a:r>
                        <a:rPr lang="en-US" baseline="0" dirty="0" smtClean="0"/>
                        <a:t>Alternatives allowed</a:t>
                      </a:r>
                      <a:endParaRPr lang="nl-NL" dirty="0"/>
                    </a:p>
                  </a:txBody>
                  <a:tcPr/>
                </a:tc>
              </a:tr>
              <a:tr h="370840">
                <a:tc>
                  <a:txBody>
                    <a:bodyPr/>
                    <a:lstStyle/>
                    <a:p>
                      <a:r>
                        <a:rPr lang="en-US" dirty="0" smtClean="0"/>
                        <a:t>Example “MAY”</a:t>
                      </a:r>
                      <a:endParaRPr lang="nl-NL" dirty="0"/>
                    </a:p>
                  </a:txBody>
                  <a:tcPr/>
                </a:tc>
                <a:tc gridSpan="2">
                  <a:txBody>
                    <a:bodyPr/>
                    <a:lstStyle/>
                    <a:p>
                      <a:pPr algn="ctr"/>
                      <a:r>
                        <a:rPr lang="en-US" dirty="0" smtClean="0"/>
                        <a:t>Just a suggestion, no preference</a:t>
                      </a:r>
                      <a:endParaRPr lang="nl-NL" dirty="0"/>
                    </a:p>
                  </a:txBody>
                  <a:tcPr/>
                </a:tc>
                <a:tc hMerge="1">
                  <a:txBody>
                    <a:bodyPr/>
                    <a:lstStyle/>
                    <a:p>
                      <a:endParaRPr lang="nl-NL" dirty="0"/>
                    </a:p>
                  </a:txBody>
                  <a:tcPr/>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193</a:t>
            </a:fld>
            <a:endParaRPr lang="en-CA" dirty="0"/>
          </a:p>
        </p:txBody>
      </p:sp>
      <p:sp>
        <p:nvSpPr>
          <p:cNvPr id="6" name="TextBox 5"/>
          <p:cNvSpPr txBox="1"/>
          <p:nvPr/>
        </p:nvSpPr>
        <p:spPr>
          <a:xfrm>
            <a:off x="539552" y="2132856"/>
            <a:ext cx="6489918" cy="369332"/>
          </a:xfrm>
          <a:prstGeom prst="rect">
            <a:avLst/>
          </a:prstGeom>
          <a:noFill/>
        </p:spPr>
        <p:txBody>
          <a:bodyPr wrap="none" rtlCol="0">
            <a:spAutoFit/>
          </a:bodyPr>
          <a:lstStyle/>
          <a:p>
            <a:r>
              <a:rPr lang="en-US" dirty="0" smtClean="0"/>
              <a:t>If implementers of your profile choose to have different codes:</a:t>
            </a:r>
            <a:endParaRPr lang="nl-NL" dirty="0"/>
          </a:p>
        </p:txBody>
      </p:sp>
    </p:spTree>
    <p:extLst>
      <p:ext uri="{BB962C8B-B14F-4D97-AF65-F5344CB8AC3E}">
        <p14:creationId xmlns:p14="http://schemas.microsoft.com/office/powerpoint/2010/main" val="112334806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ValueSets</a:t>
            </a:r>
            <a:endParaRPr lang="en-US" dirty="0"/>
          </a:p>
        </p:txBody>
      </p:sp>
      <p:sp>
        <p:nvSpPr>
          <p:cNvPr id="3" name="Content Placeholder 2"/>
          <p:cNvSpPr>
            <a:spLocks noGrp="1"/>
          </p:cNvSpPr>
          <p:nvPr>
            <p:ph idx="1"/>
          </p:nvPr>
        </p:nvSpPr>
        <p:spPr/>
        <p:txBody>
          <a:bodyPr/>
          <a:lstStyle/>
          <a:p>
            <a:r>
              <a:rPr lang="en-US" b="1" dirty="0" smtClean="0"/>
              <a:t>A “true” FHIR </a:t>
            </a:r>
            <a:r>
              <a:rPr lang="en-US" b="1" dirty="0" err="1" smtClean="0"/>
              <a:t>ValueSet</a:t>
            </a:r>
            <a:r>
              <a:rPr lang="en-US" b="1" dirty="0" smtClean="0"/>
              <a:t> resource (may be version specific)</a:t>
            </a:r>
          </a:p>
          <a:p>
            <a:r>
              <a:rPr lang="en-US" dirty="0" smtClean="0"/>
              <a:t>A general reference to some web content that defines a set of codes. (e.g. mime types). </a:t>
            </a:r>
          </a:p>
          <a:p>
            <a:r>
              <a:rPr lang="en-US" dirty="0" smtClean="0"/>
              <a:t>A textual description of the possible codes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194</a:t>
            </a:fld>
            <a:endParaRPr lang="en-CA" dirty="0"/>
          </a:p>
        </p:txBody>
      </p:sp>
    </p:spTree>
    <p:extLst>
      <p:ext uri="{BB962C8B-B14F-4D97-AF65-F5344CB8AC3E}">
        <p14:creationId xmlns:p14="http://schemas.microsoft.com/office/powerpoint/2010/main" val="86425869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195</a:t>
            </a:fld>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9075"/>
            <a:ext cx="5619750" cy="641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148064" y="1802986"/>
            <a:ext cx="3672408" cy="3231654"/>
          </a:xfrm>
          <a:prstGeom prst="rect">
            <a:avLst/>
          </a:prstGeom>
          <a:noFill/>
        </p:spPr>
        <p:txBody>
          <a:bodyPr wrap="square" rtlCol="0">
            <a:spAutoFit/>
          </a:bodyPr>
          <a:lstStyle/>
          <a:p>
            <a:pPr marL="285750" indent="-285750">
              <a:buFont typeface="Arial" panose="020B0604020202020204" pitchFamily="34" charset="0"/>
              <a:buChar char="•"/>
            </a:pPr>
            <a:r>
              <a:rPr lang="en-US" sz="2800" dirty="0"/>
              <a:t>Publication </a:t>
            </a:r>
            <a:r>
              <a:rPr lang="en-US" sz="2800" dirty="0" smtClean="0"/>
              <a:t>meta-data</a:t>
            </a:r>
          </a:p>
          <a:p>
            <a:pPr marL="285750" indent="-285750">
              <a:buFont typeface="Arial" panose="020B0604020202020204" pitchFamily="34" charset="0"/>
              <a:buChar char="•"/>
            </a:pPr>
            <a:r>
              <a:rPr lang="en-US" sz="2800" dirty="0" smtClean="0"/>
              <a:t>Concepts from 1 or more existing systems</a:t>
            </a:r>
          </a:p>
          <a:p>
            <a:pPr marL="285750" indent="-285750">
              <a:buFont typeface="Arial" panose="020B0604020202020204" pitchFamily="34" charset="0"/>
              <a:buChar char="•"/>
            </a:pPr>
            <a:r>
              <a:rPr lang="en-US" sz="2800" dirty="0" smtClean="0"/>
              <a:t>Additional concepts</a:t>
            </a:r>
            <a:endParaRPr lang="en-US" sz="2800" dirty="0"/>
          </a:p>
          <a:p>
            <a:pPr marL="285750" indent="-285750">
              <a:buFont typeface="Arial" panose="020B0604020202020204" pitchFamily="34" charset="0"/>
              <a:buChar char="•"/>
            </a:pPr>
            <a:endParaRPr lang="en-US" dirty="0" smtClean="0"/>
          </a:p>
          <a:p>
            <a:endParaRPr lang="nl-NL" dirty="0"/>
          </a:p>
        </p:txBody>
      </p:sp>
    </p:spTree>
    <p:extLst>
      <p:ext uri="{BB962C8B-B14F-4D97-AF65-F5344CB8AC3E}">
        <p14:creationId xmlns:p14="http://schemas.microsoft.com/office/powerpoint/2010/main" val="401725270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formal constraints</a:t>
            </a:r>
            <a:endParaRPr lang="en-US" dirty="0"/>
          </a:p>
        </p:txBody>
      </p:sp>
      <p:sp>
        <p:nvSpPr>
          <p:cNvPr id="3" name="Content Placeholder 2"/>
          <p:cNvSpPr>
            <a:spLocks noGrp="1"/>
          </p:cNvSpPr>
          <p:nvPr>
            <p:ph idx="1"/>
          </p:nvPr>
        </p:nvSpPr>
        <p:spPr/>
        <p:txBody>
          <a:bodyPr/>
          <a:lstStyle/>
          <a:p>
            <a:r>
              <a:rPr lang="en-US" dirty="0" smtClean="0"/>
              <a:t>Invariants, co-occurrence</a:t>
            </a:r>
          </a:p>
          <a:p>
            <a:r>
              <a:rPr lang="en-US" dirty="0" smtClean="0"/>
              <a:t>Uses free text (human) + </a:t>
            </a:r>
            <a:r>
              <a:rPr lang="en-US" dirty="0" err="1" smtClean="0"/>
              <a:t>xpath</a:t>
            </a:r>
            <a:r>
              <a:rPr lang="en-US" dirty="0" smtClean="0"/>
              <a:t> (executable)</a:t>
            </a:r>
          </a:p>
          <a:p>
            <a:r>
              <a:rPr lang="en-US" dirty="0" smtClean="0"/>
              <a:t>Constraints should be declared on lowest element in the hierarchy that is common to all nodes referenced by the constraint.</a:t>
            </a:r>
          </a:p>
          <a:p>
            <a:r>
              <a:rPr lang="en-US" dirty="0" smtClean="0"/>
              <a:t>Identified by (local) id, involved elements refer to that id</a:t>
            </a:r>
          </a:p>
          <a:p>
            <a:r>
              <a:rPr lang="en-US" dirty="0" smtClean="0"/>
              <a:t>Specify severity (“error” or “warning”)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196</a:t>
            </a:fld>
            <a:endParaRPr lang="en-CA" dirty="0"/>
          </a:p>
        </p:txBody>
      </p:sp>
    </p:spTree>
    <p:extLst>
      <p:ext uri="{BB962C8B-B14F-4D97-AF65-F5344CB8AC3E}">
        <p14:creationId xmlns:p14="http://schemas.microsoft.com/office/powerpoint/2010/main" val="161342730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a:t>
            </a:r>
            <a:endParaRPr lang="en-US" dirty="0"/>
          </a:p>
        </p:txBody>
      </p:sp>
      <p:sp>
        <p:nvSpPr>
          <p:cNvPr id="3" name="Content Placeholder 2"/>
          <p:cNvSpPr>
            <a:spLocks noGrp="1"/>
          </p:cNvSpPr>
          <p:nvPr>
            <p:ph idx="1"/>
          </p:nvPr>
        </p:nvSpPr>
        <p:spPr>
          <a:xfrm>
            <a:off x="381000" y="4581128"/>
            <a:ext cx="8382000" cy="1512168"/>
          </a:xfrm>
        </p:spPr>
        <p:txBody>
          <a:bodyPr/>
          <a:lstStyle/>
          <a:p>
            <a:r>
              <a:rPr lang="en-US" dirty="0" smtClean="0"/>
              <a:t>Slicing = constraining a repeating element</a:t>
            </a:r>
          </a:p>
          <a:p>
            <a:r>
              <a:rPr lang="en-US" dirty="0" smtClean="0"/>
              <a:t>Base Composition has 0..* “Sections”</a:t>
            </a:r>
          </a:p>
          <a:p>
            <a:r>
              <a:rPr lang="en-US" dirty="0" smtClean="0"/>
              <a:t>Section has 0..1 element with content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197</a:t>
            </a:fld>
            <a:endParaRPr lang="en-CA" dirty="0"/>
          </a:p>
        </p:txBody>
      </p:sp>
      <p:sp>
        <p:nvSpPr>
          <p:cNvPr id="6" name="Rectangle 5"/>
          <p:cNvSpPr/>
          <p:nvPr/>
        </p:nvSpPr>
        <p:spPr bwMode="auto">
          <a:xfrm>
            <a:off x="539552" y="2564904"/>
            <a:ext cx="2880320"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type: </a:t>
            </a:r>
            <a:r>
              <a:rPr lang="en-US" dirty="0" err="1" smtClean="0">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572000" y="2564904"/>
            <a:ext cx="3096344" cy="122413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code: </a:t>
            </a:r>
            <a:r>
              <a:rPr kumimoji="0" lang="en-US" sz="1800" i="0" u="none" strike="noStrike" cap="none" normalizeH="0" baseline="0" dirty="0" err="1" smtClean="0">
                <a:ln>
                  <a:noFill/>
                </a:ln>
                <a:solidFill>
                  <a:schemeClr val="tx1"/>
                </a:solidFill>
                <a:effectLst/>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content: Resource(Any) 0..1</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stCxn id="6" idx="3"/>
          </p:cNvCxnSpPr>
          <p:nvPr/>
        </p:nvCxnSpPr>
        <p:spPr bwMode="auto">
          <a:xfrm>
            <a:off x="3419872" y="3320988"/>
            <a:ext cx="1152128" cy="0"/>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9" name="TextBox 8"/>
          <p:cNvSpPr txBox="1"/>
          <p:nvPr/>
        </p:nvSpPr>
        <p:spPr>
          <a:xfrm>
            <a:off x="3923928" y="2924944"/>
            <a:ext cx="530915" cy="369332"/>
          </a:xfrm>
          <a:prstGeom prst="rect">
            <a:avLst/>
          </a:prstGeom>
          <a:noFill/>
        </p:spPr>
        <p:txBody>
          <a:bodyPr wrap="none" rtlCol="0">
            <a:spAutoFit/>
          </a:bodyPr>
          <a:lstStyle/>
          <a:p>
            <a:r>
              <a:rPr lang="en-US" dirty="0" smtClean="0"/>
              <a:t>0..*</a:t>
            </a:r>
            <a:endParaRPr lang="nl-NL" dirty="0"/>
          </a:p>
        </p:txBody>
      </p:sp>
      <p:sp>
        <p:nvSpPr>
          <p:cNvPr id="12" name="TextBox 11"/>
          <p:cNvSpPr txBox="1"/>
          <p:nvPr/>
        </p:nvSpPr>
        <p:spPr>
          <a:xfrm>
            <a:off x="539552" y="1916832"/>
            <a:ext cx="6912768" cy="369332"/>
          </a:xfrm>
          <a:prstGeom prst="rect">
            <a:avLst/>
          </a:prstGeom>
          <a:noFill/>
        </p:spPr>
        <p:txBody>
          <a:bodyPr wrap="square" rtlCol="0">
            <a:spAutoFit/>
          </a:bodyPr>
          <a:lstStyle/>
          <a:p>
            <a:r>
              <a:rPr lang="en-US" dirty="0" smtClean="0"/>
              <a:t>Schematic view of Composition (aka a Document header)</a:t>
            </a:r>
            <a:endParaRPr lang="nl-NL" dirty="0"/>
          </a:p>
        </p:txBody>
      </p:sp>
    </p:spTree>
    <p:extLst>
      <p:ext uri="{BB962C8B-B14F-4D97-AF65-F5344CB8AC3E}">
        <p14:creationId xmlns:p14="http://schemas.microsoft.com/office/powerpoint/2010/main" val="316675512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 into a CCD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198</a:t>
            </a:fld>
            <a:endParaRPr lang="en-CA" dirty="0"/>
          </a:p>
        </p:txBody>
      </p:sp>
      <p:sp>
        <p:nvSpPr>
          <p:cNvPr id="6" name="Rectangle 5"/>
          <p:cNvSpPr/>
          <p:nvPr/>
        </p:nvSpPr>
        <p:spPr bwMode="auto">
          <a:xfrm>
            <a:off x="755576" y="1988840"/>
            <a:ext cx="2304256"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eaLnBrk="0" fontAlgn="base" hangingPunct="0">
              <a:spcBef>
                <a:spcPct val="0"/>
              </a:spcBef>
              <a:spcAft>
                <a:spcPct val="0"/>
              </a:spcAft>
            </a:pPr>
            <a:r>
              <a:rPr lang="en-US" dirty="0" smtClean="0">
                <a:latin typeface="Arial" charset="0"/>
              </a:rPr>
              <a:t>type </a:t>
            </a:r>
            <a:r>
              <a:rPr lang="en-US" dirty="0">
                <a:latin typeface="Arial" charset="0"/>
              </a:rPr>
              <a:t>= “34133-9” “Summarization of </a:t>
            </a:r>
          </a:p>
          <a:p>
            <a:pPr eaLnBrk="0" fontAlgn="base" hangingPunct="0">
              <a:spcBef>
                <a:spcPct val="0"/>
              </a:spcBef>
              <a:spcAft>
                <a:spcPct val="0"/>
              </a:spcAft>
            </a:pPr>
            <a:r>
              <a:rPr lang="en-US" dirty="0">
                <a:latin typeface="Arial" charset="0"/>
              </a:rPr>
              <a:t>episode note”</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067944" y="19888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 </a:t>
            </a:r>
            <a:r>
              <a:rPr lang="en-US" dirty="0" smtClean="0">
                <a:latin typeface="Arial" charset="0"/>
              </a:rPr>
              <a:t>42348-3 (“</a:t>
            </a:r>
            <a:r>
              <a:rPr lang="en-US" dirty="0">
                <a:latin typeface="Arial" charset="0"/>
              </a:rPr>
              <a:t>Advance directives</a:t>
            </a:r>
            <a:r>
              <a:rPr lang="en-US" dirty="0" smtClean="0">
                <a:latin typeface="Arial" charset="0"/>
              </a:rPr>
              <a: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endCxn id="7" idx="1"/>
          </p:cNvCxnSpPr>
          <p:nvPr/>
        </p:nvCxnSpPr>
        <p:spPr bwMode="auto">
          <a:xfrm flipV="1">
            <a:off x="3059832" y="2366882"/>
            <a:ext cx="1008112" cy="378042"/>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3" name="Rectangle 12"/>
          <p:cNvSpPr/>
          <p:nvPr/>
        </p:nvSpPr>
        <p:spPr bwMode="auto">
          <a:xfrm>
            <a:off x="4067944" y="28889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11450-4 (“</a:t>
            </a:r>
            <a:r>
              <a:rPr lang="en-US" dirty="0">
                <a:latin typeface="Arial" charset="0"/>
              </a:rPr>
              <a:t>Problem list</a:t>
            </a:r>
            <a:r>
              <a:rPr lang="en-US" dirty="0" smtClean="0">
                <a:latin typeface="Arial" charset="0"/>
              </a:rPr>
              <a:t>”)</a:t>
            </a:r>
            <a:endParaRPr lang="en-US" b="1" dirty="0" smtClean="0">
              <a:latin typeface="Arial" charset="0"/>
            </a:endParaRPr>
          </a:p>
        </p:txBody>
      </p:sp>
      <p:cxnSp>
        <p:nvCxnSpPr>
          <p:cNvPr id="14" name="Straight Arrow Connector 13"/>
          <p:cNvCxnSpPr/>
          <p:nvPr/>
        </p:nvCxnSpPr>
        <p:spPr bwMode="auto">
          <a:xfrm>
            <a:off x="3059832" y="2744924"/>
            <a:ext cx="1008112" cy="522058"/>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8" name="Rectangle 17"/>
          <p:cNvSpPr/>
          <p:nvPr/>
        </p:nvSpPr>
        <p:spPr bwMode="auto">
          <a:xfrm>
            <a:off x="4067944" y="4293096"/>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 </a:t>
            </a:r>
            <a:r>
              <a:rPr lang="nl-NL" dirty="0" smtClean="0"/>
              <a:t>18776-5 (“</a:t>
            </a:r>
            <a:r>
              <a:rPr lang="nl-NL" dirty="0"/>
              <a:t>Treatment plan</a:t>
            </a:r>
            <a:r>
              <a:rPr lang="nl-NL" dirty="0" smtClean="0"/>
              <a:t>”)</a:t>
            </a:r>
            <a:endParaRPr lang="nl-NL" dirty="0"/>
          </a:p>
          <a:p>
            <a:pPr eaLnBrk="0" fontAlgn="base" hangingPunct="0">
              <a:spcBef>
                <a:spcPct val="0"/>
              </a:spcBef>
              <a:spcAft>
                <a:spcPct val="0"/>
              </a:spcAft>
            </a:pPr>
            <a:endParaRPr lang="en-US" b="1" dirty="0" smtClean="0">
              <a:latin typeface="Arial" charset="0"/>
            </a:endParaRPr>
          </a:p>
        </p:txBody>
      </p:sp>
      <p:cxnSp>
        <p:nvCxnSpPr>
          <p:cNvPr id="19" name="Straight Arrow Connector 18"/>
          <p:cNvCxnSpPr>
            <a:stCxn id="6" idx="3"/>
            <a:endCxn id="18" idx="1"/>
          </p:cNvCxnSpPr>
          <p:nvPr/>
        </p:nvCxnSpPr>
        <p:spPr bwMode="auto">
          <a:xfrm>
            <a:off x="3059832" y="2744924"/>
            <a:ext cx="1008112" cy="1926214"/>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23" name="TextBox 22"/>
          <p:cNvSpPr txBox="1"/>
          <p:nvPr/>
        </p:nvSpPr>
        <p:spPr>
          <a:xfrm>
            <a:off x="6124818" y="3717032"/>
            <a:ext cx="738664" cy="553998"/>
          </a:xfrm>
          <a:prstGeom prst="rect">
            <a:avLst/>
          </a:prstGeom>
          <a:noFill/>
        </p:spPr>
        <p:txBody>
          <a:bodyPr vert="eaVert" wrap="none" rtlCol="0">
            <a:spAutoFit/>
          </a:bodyPr>
          <a:lstStyle/>
          <a:p>
            <a:r>
              <a:rPr lang="en-US" sz="3600" b="1" dirty="0" smtClean="0"/>
              <a:t>…</a:t>
            </a:r>
            <a:endParaRPr lang="nl-NL" sz="3600" b="1" dirty="0"/>
          </a:p>
        </p:txBody>
      </p:sp>
      <p:sp>
        <p:nvSpPr>
          <p:cNvPr id="24" name="Content Placeholder 2"/>
          <p:cNvSpPr>
            <a:spLocks noGrp="1"/>
          </p:cNvSpPr>
          <p:nvPr>
            <p:ph idx="1"/>
          </p:nvPr>
        </p:nvSpPr>
        <p:spPr>
          <a:xfrm>
            <a:off x="381000" y="5229200"/>
            <a:ext cx="7719392" cy="864096"/>
          </a:xfrm>
        </p:spPr>
        <p:txBody>
          <a:bodyPr/>
          <a:lstStyle/>
          <a:p>
            <a:r>
              <a:rPr lang="en-US" sz="2400" dirty="0" smtClean="0"/>
              <a:t>“Slice” the repeating sections into a fixed set of profiled sections.</a:t>
            </a:r>
          </a:p>
          <a:p>
            <a:r>
              <a:rPr lang="en-US" sz="2400" dirty="0" smtClean="0"/>
              <a:t>“code” is fixed and is called the </a:t>
            </a:r>
            <a:r>
              <a:rPr lang="en-US" sz="2400" i="1" dirty="0" smtClean="0"/>
              <a:t>discriminator</a:t>
            </a:r>
            <a:endParaRPr lang="en-US" sz="2400" dirty="0" smtClean="0"/>
          </a:p>
        </p:txBody>
      </p:sp>
    </p:spTree>
    <p:extLst>
      <p:ext uri="{BB962C8B-B14F-4D97-AF65-F5344CB8AC3E}">
        <p14:creationId xmlns:p14="http://schemas.microsoft.com/office/powerpoint/2010/main" val="305647209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p:txBody>
          <a:bodyPr/>
          <a:lstStyle/>
          <a:p>
            <a:r>
              <a:rPr lang="en-US" dirty="0" smtClean="0"/>
              <a:t>Aggregation: for each </a:t>
            </a:r>
            <a:r>
              <a:rPr lang="en-US" dirty="0" err="1" smtClean="0"/>
              <a:t>ResourceReference</a:t>
            </a:r>
            <a:r>
              <a:rPr lang="en-US" dirty="0" smtClean="0"/>
              <a:t> choose 1..3:</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199</a:t>
            </a:fld>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2302467880"/>
              </p:ext>
            </p:extLst>
          </p:nvPr>
        </p:nvGraphicFramePr>
        <p:xfrm>
          <a:off x="1115616" y="3356992"/>
          <a:ext cx="6912768" cy="2423160"/>
        </p:xfrm>
        <a:graphic>
          <a:graphicData uri="http://schemas.openxmlformats.org/drawingml/2006/table">
            <a:tbl>
              <a:tblPr/>
              <a:tblGrid>
                <a:gridCol w="3456384"/>
                <a:gridCol w="3456384"/>
              </a:tblGrid>
              <a:tr h="0">
                <a:tc>
                  <a:txBody>
                    <a:bodyPr/>
                    <a:lstStyle/>
                    <a:p>
                      <a:pPr fontAlgn="t"/>
                      <a:r>
                        <a:rPr lang="nl-NL" b="1">
                          <a:effectLst/>
                          <a:latin typeface="verdana"/>
                        </a:rPr>
                        <a:t>Code</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nl-NL" b="1" dirty="0">
                          <a:effectLst/>
                          <a:latin typeface="verdana"/>
                        </a:rPr>
                        <a:t>Definition</a:t>
                      </a:r>
                      <a:endParaRPr lang="nl-NL"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contained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 contained resource.</a:t>
                      </a: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referenced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t>
                      </a:r>
                      <a:r>
                        <a:rPr lang="en-US" b="0" dirty="0" err="1">
                          <a:effectLst/>
                          <a:latin typeface="verdana"/>
                        </a:rPr>
                        <a:t>to</a:t>
                      </a:r>
                      <a:r>
                        <a:rPr lang="en-US" b="0" dirty="0">
                          <a:effectLst/>
                          <a:latin typeface="verdana"/>
                        </a:rPr>
                        <a:t> a resource that has to be resolved </a:t>
                      </a:r>
                      <a:r>
                        <a:rPr lang="en-US" b="0" dirty="0" smtClean="0">
                          <a:effectLst/>
                          <a:latin typeface="verdana"/>
                        </a:rPr>
                        <a:t>externally</a:t>
                      </a:r>
                      <a:endParaRPr lang="en-US"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a:effectLst/>
                          <a:latin typeface="verdana"/>
                        </a:rPr>
                        <a:t>..</a:t>
                      </a:r>
                      <a:r>
                        <a:rPr lang="nl-NL" b="0" u="none" strike="noStrike">
                          <a:solidFill>
                            <a:srgbClr val="428BCA"/>
                          </a:solidFill>
                          <a:effectLst/>
                          <a:latin typeface="verdana"/>
                        </a:rPr>
                        <a:t>bundled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points to will be found in the same </a:t>
                      </a:r>
                      <a:r>
                        <a:rPr lang="en-US" b="0" dirty="0" smtClean="0">
                          <a:effectLst/>
                          <a:latin typeface="verdana"/>
                        </a:rPr>
                        <a:t>bundle</a:t>
                      </a:r>
                      <a:endParaRPr lang="en-US" b="0" dirty="0">
                        <a:effectLst/>
                        <a:latin typeface="verdana"/>
                      </a:endParaRPr>
                    </a:p>
                  </a:txBody>
                  <a:tcPr marL="28575" marR="28575" marT="28575" marB="2857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214193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Introduction</a:t>
            </a:r>
            <a:endParaRPr lang="en-US" dirty="0"/>
          </a:p>
        </p:txBody>
      </p:sp>
      <p:sp>
        <p:nvSpPr>
          <p:cNvPr id="4" name="Text Placeholder 3"/>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50873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a:t>
            </a:r>
            <a:r>
              <a:rPr lang="en-US" baseline="0" dirty="0" smtClean="0"/>
              <a:t> “Common” Scenarios</a:t>
            </a:r>
            <a:endParaRPr lang="en-US"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“We only include data elements if we are confident that 80% of implementations maintaining that resource will make use of the element”</a:t>
            </a:r>
          </a:p>
          <a:p>
            <a:pPr lvl="1"/>
            <a:r>
              <a:rPr lang="en-US" dirty="0" smtClean="0"/>
              <a:t>Other content pushed to extensions</a:t>
            </a:r>
          </a:p>
          <a:p>
            <a:pPr lvl="2"/>
            <a:r>
              <a:rPr lang="en-US" dirty="0" smtClean="0"/>
              <a:t>(more on this later)</a:t>
            </a:r>
          </a:p>
          <a:p>
            <a:r>
              <a:rPr lang="en-US" dirty="0" smtClean="0"/>
              <a:t>Easy to say, governance challenge to achieve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82592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at run-time</a:t>
            </a:r>
            <a:endParaRPr lang="en-US" dirty="0"/>
          </a:p>
        </p:txBody>
      </p:sp>
      <p:sp>
        <p:nvSpPr>
          <p:cNvPr id="3" name="Content Placeholder 2"/>
          <p:cNvSpPr>
            <a:spLocks noGrp="1"/>
          </p:cNvSpPr>
          <p:nvPr>
            <p:ph idx="1"/>
          </p:nvPr>
        </p:nvSpPr>
        <p:spPr/>
        <p:txBody>
          <a:bodyPr/>
          <a:lstStyle/>
          <a:p>
            <a:r>
              <a:rPr lang="en-US" dirty="0" smtClean="0"/>
              <a:t>In addition to design-time constraints, profiles can be used at run-time</a:t>
            </a:r>
          </a:p>
          <a:p>
            <a:pPr lvl="1"/>
            <a:r>
              <a:rPr lang="en-US" dirty="0" smtClean="0"/>
              <a:t>Load a profile to guide user-entry to meet a particular best practice guideline</a:t>
            </a:r>
          </a:p>
          <a:p>
            <a:pPr lvl="1"/>
            <a:r>
              <a:rPr lang="en-US" dirty="0" smtClean="0"/>
              <a:t>Validate against a profile to determine whether an instance meets certain requirements (e.g. for decision-support)</a:t>
            </a:r>
          </a:p>
          <a:p>
            <a:pPr lvl="1"/>
            <a:r>
              <a:rPr lang="en-US" dirty="0" smtClean="0"/>
              <a:t>Adjust data entry rules on-the-fly to reflect the constraints of a specified server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200</a:t>
            </a:fld>
            <a:endParaRPr lang="en-CA"/>
          </a:p>
        </p:txBody>
      </p:sp>
    </p:spTree>
    <p:extLst>
      <p:ext uri="{BB962C8B-B14F-4D97-AF65-F5344CB8AC3E}">
        <p14:creationId xmlns:p14="http://schemas.microsoft.com/office/powerpoint/2010/main" val="69293964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a:t>
            </a:r>
            <a:endParaRPr lang="en-US" dirty="0"/>
          </a:p>
        </p:txBody>
      </p:sp>
      <p:sp>
        <p:nvSpPr>
          <p:cNvPr id="3" name="Content Placeholder 2"/>
          <p:cNvSpPr>
            <a:spLocks noGrp="1"/>
          </p:cNvSpPr>
          <p:nvPr>
            <p:ph idx="1"/>
          </p:nvPr>
        </p:nvSpPr>
        <p:spPr>
          <a:xfrm>
            <a:off x="381000" y="1828800"/>
            <a:ext cx="5257800" cy="4480520"/>
          </a:xfrm>
        </p:spPr>
        <p:txBody>
          <a:bodyPr/>
          <a:lstStyle/>
          <a:p>
            <a:r>
              <a:rPr lang="en-US" dirty="0" smtClean="0"/>
              <a:t>New (free) tool for editing FHIR Profiles</a:t>
            </a:r>
          </a:p>
          <a:p>
            <a:r>
              <a:rPr lang="en-US" dirty="0" smtClean="0"/>
              <a:t>Undergoing Beta testing – should be released shortly</a:t>
            </a:r>
          </a:p>
          <a:p>
            <a:endParaRPr lang="en-US" dirty="0"/>
          </a:p>
          <a:p>
            <a:r>
              <a:rPr lang="en-US" dirty="0" smtClean="0"/>
              <a:t>Demo?</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201</a:t>
            </a:fld>
            <a:endParaRPr lang="en-CA"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828800"/>
            <a:ext cx="2190750"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251171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Conformance</a:t>
            </a:r>
            <a:endParaRPr lang="en-US" dirty="0"/>
          </a:p>
        </p:txBody>
      </p:sp>
      <p:sp>
        <p:nvSpPr>
          <p:cNvPr id="4" name="Content Placeholder 3"/>
          <p:cNvSpPr>
            <a:spLocks noGrp="1"/>
          </p:cNvSpPr>
          <p:nvPr>
            <p:ph idx="1"/>
          </p:nvPr>
        </p:nvSpPr>
        <p:spPr/>
        <p:txBody>
          <a:bodyPr>
            <a:normAutofit/>
          </a:bodyPr>
          <a:lstStyle/>
          <a:p>
            <a:r>
              <a:rPr lang="en-US" sz="2800" dirty="0" smtClean="0"/>
              <a:t>There’s a resource for documenting conformance to FHIR</a:t>
            </a:r>
          </a:p>
          <a:p>
            <a:r>
              <a:rPr lang="en-US" sz="2800" dirty="0" smtClean="0"/>
              <a:t>Can be used for:</a:t>
            </a:r>
          </a:p>
          <a:p>
            <a:pPr lvl="1"/>
            <a:r>
              <a:rPr lang="en-US" sz="2400" dirty="0" smtClean="0"/>
              <a:t>Stating how a specific system instance behaves</a:t>
            </a:r>
          </a:p>
          <a:p>
            <a:pPr lvl="1"/>
            <a:r>
              <a:rPr lang="en-US" sz="2400" dirty="0" smtClean="0"/>
              <a:t>Defining how a software system is capable of behaving (including configuration options)</a:t>
            </a:r>
          </a:p>
          <a:p>
            <a:pPr lvl="1"/>
            <a:r>
              <a:rPr lang="en-US" sz="2400" dirty="0" smtClean="0"/>
              <a:t>Identifying a desired set of behavior (e.g. RFP)</a:t>
            </a:r>
          </a:p>
          <a:p>
            <a:r>
              <a:rPr lang="en-US" sz="2800" dirty="0" smtClean="0"/>
              <a:t>To declare themselves “FHIR Conformant”, a system </a:t>
            </a:r>
            <a:r>
              <a:rPr lang="en-US" sz="2800" b="1" dirty="0" smtClean="0"/>
              <a:t>must</a:t>
            </a:r>
            <a:r>
              <a:rPr lang="en-US" sz="2800" dirty="0" smtClean="0"/>
              <a:t> publish a Conformance instance</a:t>
            </a:r>
          </a:p>
        </p:txBody>
      </p:sp>
      <p:sp>
        <p:nvSpPr>
          <p:cNvPr id="2" name="Slide Number Placeholder 1"/>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202</a:t>
            </a:fld>
            <a:endParaRPr lang="en-CA" dirty="0"/>
          </a:p>
        </p:txBody>
      </p:sp>
    </p:spTree>
    <p:extLst>
      <p:ext uri="{BB962C8B-B14F-4D97-AF65-F5344CB8AC3E}">
        <p14:creationId xmlns:p14="http://schemas.microsoft.com/office/powerpoint/2010/main" val="3783185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br>
              <a:rPr lang="en-US" dirty="0" smtClean="0"/>
            </a:br>
            <a:r>
              <a:rPr lang="en-US" dirty="0" smtClean="0"/>
              <a:t>versions??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203</a:t>
            </a:fld>
            <a:endParaRPr lang="en-CA"/>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81000"/>
            <a:ext cx="4090987" cy="6033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1597" y="1862116"/>
            <a:ext cx="409660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Which wire formats supported?</a:t>
            </a:r>
          </a:p>
          <a:p>
            <a:pPr marL="285750" indent="-285750">
              <a:buFont typeface="Arial" panose="020B0604020202020204" pitchFamily="34" charset="0"/>
              <a:buChar char="•"/>
            </a:pPr>
            <a:r>
              <a:rPr lang="en-US" dirty="0"/>
              <a:t>Which resources?</a:t>
            </a:r>
          </a:p>
          <a:p>
            <a:pPr marL="285750" indent="-285750">
              <a:buFont typeface="Arial" panose="020B0604020202020204" pitchFamily="34" charset="0"/>
              <a:buChar char="•"/>
            </a:pPr>
            <a:r>
              <a:rPr lang="en-US" dirty="0" smtClean="0"/>
              <a:t>What documents, messages </a:t>
            </a:r>
            <a:r>
              <a:rPr lang="en-US" dirty="0"/>
              <a:t>does the server accept, </a:t>
            </a:r>
            <a:r>
              <a:rPr lang="en-US" dirty="0" smtClean="0"/>
              <a:t>what </a:t>
            </a:r>
            <a:r>
              <a:rPr lang="en-US" dirty="0"/>
              <a:t>does the content look like?</a:t>
            </a:r>
          </a:p>
          <a:p>
            <a:pPr marL="285750" indent="-285750">
              <a:buFont typeface="Arial" panose="020B0604020202020204" pitchFamily="34" charset="0"/>
              <a:buChar char="•"/>
            </a:pPr>
            <a:r>
              <a:rPr lang="en-US" dirty="0"/>
              <a:t>Which protocols? http? </a:t>
            </a:r>
            <a:r>
              <a:rPr lang="en-US" dirty="0" err="1"/>
              <a:t>Mllp</a:t>
            </a:r>
            <a:r>
              <a:rPr lang="en-US" dirty="0"/>
              <a:t>? ftp?</a:t>
            </a:r>
          </a:p>
          <a:p>
            <a:pPr marL="285750" indent="-285750">
              <a:buFont typeface="Arial" panose="020B0604020202020204" pitchFamily="34" charset="0"/>
              <a:buChar char="•"/>
            </a:pPr>
            <a:r>
              <a:rPr lang="en-US" dirty="0" smtClean="0"/>
              <a:t>Which </a:t>
            </a:r>
            <a:r>
              <a:rPr lang="en-US" dirty="0"/>
              <a:t>operations (read, create, update, search)</a:t>
            </a:r>
          </a:p>
          <a:p>
            <a:pPr marL="285750" indent="-285750">
              <a:buFont typeface="Arial" charset="0"/>
              <a:buChar char="•"/>
            </a:pPr>
            <a:r>
              <a:rPr lang="en-US" dirty="0" smtClean="0"/>
              <a:t>Which FHIR version?</a:t>
            </a:r>
          </a:p>
          <a:p>
            <a:pPr marL="285750" indent="-285750">
              <a:buFont typeface="Arial" charset="0"/>
              <a:buChar char="•"/>
            </a:pPr>
            <a:r>
              <a:rPr lang="en-US" dirty="0" smtClean="0"/>
              <a:t>What search operations?</a:t>
            </a:r>
          </a:p>
          <a:p>
            <a:pPr marL="285750" indent="-285750">
              <a:buFont typeface="Arial" charset="0"/>
              <a:buChar char="•"/>
            </a:pPr>
            <a:r>
              <a:rPr lang="en-US" dirty="0" smtClean="0"/>
              <a:t>Is this a test server?</a:t>
            </a:r>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r>
              <a:rPr lang="en-US" b="1" dirty="0" smtClean="0"/>
              <a:t>DO YOU SUPPORT HISTORY</a:t>
            </a:r>
            <a:r>
              <a:rPr lang="en-US" dirty="0" smtClean="0"/>
              <a:t>?</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p14="http://schemas.microsoft.com/office/powerpoint/2010/main" val="684191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conformance</a:t>
            </a:r>
            <a:endParaRPr lang="en-US" dirty="0"/>
          </a:p>
        </p:txBody>
      </p:sp>
      <p:sp>
        <p:nvSpPr>
          <p:cNvPr id="3" name="Content Placeholder 2"/>
          <p:cNvSpPr>
            <a:spLocks noGrp="1"/>
          </p:cNvSpPr>
          <p:nvPr>
            <p:ph idx="1"/>
          </p:nvPr>
        </p:nvSpPr>
        <p:spPr/>
        <p:txBody>
          <a:bodyPr/>
          <a:lstStyle/>
          <a:p>
            <a:r>
              <a:rPr lang="en-US" dirty="0" smtClean="0"/>
              <a:t>Conformance is again, just a Resource</a:t>
            </a:r>
          </a:p>
          <a:p>
            <a:r>
              <a:rPr lang="en-US" dirty="0" smtClean="0"/>
              <a:t>Any FHIR server will publish his own conformance at a special endpoint</a:t>
            </a:r>
          </a:p>
          <a:p>
            <a:r>
              <a:rPr lang="en-US" dirty="0" smtClean="0"/>
              <a:t>A FHIR server may store and publish any number of additional Conformance resources, so you can refer to them</a:t>
            </a:r>
          </a:p>
          <a:p>
            <a:r>
              <a:rPr lang="en-US" sz="3200" dirty="0" err="1" smtClean="0"/>
              <a:t>Validatable</a:t>
            </a:r>
            <a:r>
              <a:rPr lang="en-US" sz="3200" dirty="0" smtClean="0"/>
              <a:t> by automated testing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204</a:t>
            </a:fld>
            <a:endParaRPr lang="en-CA"/>
          </a:p>
        </p:txBody>
      </p:sp>
    </p:spTree>
    <p:extLst>
      <p:ext uri="{BB962C8B-B14F-4D97-AF65-F5344CB8AC3E}">
        <p14:creationId xmlns:p14="http://schemas.microsoft.com/office/powerpoint/2010/main" val="56319805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Conformance at run-time</a:t>
            </a:r>
            <a:endParaRPr lang="en-US" dirty="0"/>
          </a:p>
        </p:txBody>
      </p:sp>
      <p:sp>
        <p:nvSpPr>
          <p:cNvPr id="3" name="Content Placeholder 2"/>
          <p:cNvSpPr>
            <a:spLocks noGrp="1"/>
          </p:cNvSpPr>
          <p:nvPr>
            <p:ph idx="1"/>
          </p:nvPr>
        </p:nvSpPr>
        <p:spPr/>
        <p:txBody>
          <a:bodyPr/>
          <a:lstStyle/>
          <a:p>
            <a:r>
              <a:rPr lang="en-US" dirty="0" smtClean="0"/>
              <a:t>In theory, a client can auto-configure itself based on a declared</a:t>
            </a:r>
            <a:r>
              <a:rPr lang="en-US" baseline="0" dirty="0" smtClean="0"/>
              <a:t> conformance profile</a:t>
            </a:r>
          </a:p>
          <a:p>
            <a:pPr lvl="1"/>
            <a:r>
              <a:rPr lang="en-US" dirty="0" smtClean="0"/>
              <a:t>What resources can be accessed,</a:t>
            </a:r>
            <a:r>
              <a:rPr lang="en-US" baseline="0" dirty="0" smtClean="0"/>
              <a:t> what data elements are used, etc.</a:t>
            </a:r>
          </a:p>
          <a:p>
            <a:pPr lvl="1"/>
            <a:r>
              <a:rPr lang="en-US" baseline="0" dirty="0" smtClean="0"/>
              <a:t>Because the location for a system’s conformance  statement is fixed, all you need is the base URI</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205</a:t>
            </a:fld>
            <a:endParaRPr lang="en-CA"/>
          </a:p>
        </p:txBody>
      </p:sp>
    </p:spTree>
    <p:extLst>
      <p:ext uri="{BB962C8B-B14F-4D97-AF65-F5344CB8AC3E}">
        <p14:creationId xmlns:p14="http://schemas.microsoft.com/office/powerpoint/2010/main" val="98592811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#6</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profile &amp; </a:t>
            </a:r>
          </a:p>
          <a:p>
            <a:pPr algn="ctr"/>
            <a:r>
              <a:rPr lang="en-US" sz="3600" dirty="0" smtClean="0">
                <a:latin typeface="+mj-lt"/>
              </a:rPr>
              <a:t>a conformance statement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&amp; Conformance Statement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207</a:t>
            </a:fld>
            <a:endParaRPr lang="en-CA"/>
          </a:p>
        </p:txBody>
      </p:sp>
      <p:sp>
        <p:nvSpPr>
          <p:cNvPr id="4" name="Text Placeholder 3"/>
          <p:cNvSpPr>
            <a:spLocks noGrp="1"/>
          </p:cNvSpPr>
          <p:nvPr>
            <p:ph type="body" idx="4294967295"/>
          </p:nvPr>
        </p:nvSpPr>
        <p:spPr/>
        <p:txBody>
          <a:bodyPr/>
          <a:lstStyle/>
          <a:p>
            <a:pPr lvl="0"/>
            <a:r>
              <a:rPr lang="en-US" sz="2800" dirty="0" smtClean="0"/>
              <a:t>Design a Profile for Blood Pressure</a:t>
            </a:r>
          </a:p>
          <a:p>
            <a:pPr lvl="1"/>
            <a:r>
              <a:rPr lang="en-US" sz="2300" dirty="0" smtClean="0"/>
              <a:t>You decide how detailed/rigorous you</a:t>
            </a:r>
            <a:r>
              <a:rPr lang="en-US" sz="2300" baseline="0" dirty="0" smtClean="0"/>
              <a:t> want to be</a:t>
            </a:r>
          </a:p>
          <a:p>
            <a:pPr lvl="0"/>
            <a:r>
              <a:rPr lang="en-US" sz="2800" dirty="0" smtClean="0"/>
              <a:t>Create a Conformance resource for a system you know well, converting the requirements to FHIR</a:t>
            </a:r>
          </a:p>
        </p:txBody>
      </p:sp>
    </p:spTree>
    <p:extLst>
      <p:ext uri="{BB962C8B-B14F-4D97-AF65-F5344CB8AC3E}">
        <p14:creationId xmlns:p14="http://schemas.microsoft.com/office/powerpoint/2010/main" val="411795395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Profiles &amp; Conformance</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208</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Implementation Considerations</a:t>
            </a:r>
            <a:endParaRPr lang="en-US" dirty="0"/>
          </a:p>
        </p:txBody>
      </p:sp>
      <p:sp>
        <p:nvSpPr>
          <p:cNvPr id="3" name="Text Placeholder 2"/>
          <p:cNvSpPr>
            <a:spLocks noGrp="1"/>
          </p:cNvSpPr>
          <p:nvPr>
            <p:ph type="body" idx="1"/>
          </p:nvPr>
        </p:nvSpPr>
        <p:spPr/>
        <p:txBody>
          <a:bodyPr/>
          <a:lstStyle/>
          <a:p>
            <a:r>
              <a:rPr lang="en-US" dirty="0" smtClean="0"/>
              <a:t>Architecture, Design and Hidden ‘Gotchas’</a:t>
            </a:r>
            <a:endParaRPr lang="en-US" dirty="0"/>
          </a:p>
        </p:txBody>
      </p:sp>
    </p:spTree>
    <p:extLst>
      <p:ext uri="{BB962C8B-B14F-4D97-AF65-F5344CB8AC3E}">
        <p14:creationId xmlns:p14="http://schemas.microsoft.com/office/powerpoint/2010/main" val="4145105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US" dirty="0"/>
          </a:p>
        </p:txBody>
      </p:sp>
      <p:sp>
        <p:nvSpPr>
          <p:cNvPr id="3" name="Content Placeholder 2"/>
          <p:cNvSpPr>
            <a:spLocks noGrp="1"/>
          </p:cNvSpPr>
          <p:nvPr>
            <p:ph idx="1"/>
          </p:nvPr>
        </p:nvSpPr>
        <p:spPr/>
        <p:txBody>
          <a:bodyPr/>
          <a:lstStyle/>
          <a:p>
            <a:r>
              <a:rPr lang="en-US" dirty="0" smtClean="0"/>
              <a:t>FHIR supports 4 interoperability paradigms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graphicFrame>
        <p:nvGraphicFramePr>
          <p:cNvPr id="5" name="Diagram 4"/>
          <p:cNvGraphicFramePr/>
          <p:nvPr>
            <p:extLst>
              <p:ext uri="{D42A27DB-BD31-4B8C-83A1-F6EECF244321}">
                <p14:modId xmlns:p14="http://schemas.microsoft.com/office/powerpoint/2010/main" val="3455919609"/>
              </p:ext>
            </p:extLst>
          </p:nvPr>
        </p:nvGraphicFramePr>
        <p:xfrm>
          <a:off x="1331640"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141990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possible uses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210</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21"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25"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82369782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Repository model</a:t>
            </a:r>
            <a:endParaRPr lang="en-US" dirty="0"/>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Vendor</a:t>
            </a:r>
            <a:r>
              <a:rPr kumimoji="0" lang="nl-NL" sz="2400" b="1" i="0" u="none" strike="noStrike" cap="none" normalizeH="0" dirty="0" smtClean="0">
                <a:ln>
                  <a:noFill/>
                </a:ln>
                <a:solidFill>
                  <a:schemeClr val="tx1"/>
                </a:solidFill>
                <a:effectLst/>
                <a:latin typeface="Arial" charset="0"/>
                <a:cs typeface="Arial" charset="0"/>
              </a:rPr>
              <a:t> Neutral </a:t>
            </a:r>
            <a:r>
              <a:rPr kumimoji="0" lang="nl-NL" sz="2400" b="1" i="0" u="none" strike="noStrike" cap="none" normalizeH="0" dirty="0" err="1" smtClean="0">
                <a:ln>
                  <a:noFill/>
                </a:ln>
                <a:solidFill>
                  <a:schemeClr val="tx1"/>
                </a:solidFill>
                <a:effectLst/>
                <a:latin typeface="Arial" charset="0"/>
                <a:cs typeface="Arial" charset="0"/>
              </a:rPr>
              <a:t>Repository</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426720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L</a:t>
            </a:r>
            <a:r>
              <a:rPr kumimoji="0" lang="nl-NL" sz="2400" b="1" i="0" u="none" strike="noStrike" cap="none" normalizeH="0" baseline="0" dirty="0" smtClean="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PACS</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smtClean="0">
                <a:solidFill>
                  <a:schemeClr val="tx1"/>
                </a:solidFill>
                <a:latin typeface="Arial" charset="0"/>
                <a:cs typeface="Arial" charset="0"/>
              </a:rPr>
              <a:t>SystemX</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164288"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39441117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a server</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212</a:t>
            </a:fld>
            <a:endParaRPr lang="en-CA"/>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HTTP</a:t>
            </a:r>
            <a:r>
              <a:rPr kumimoji="0" lang="nl-NL" sz="1800" b="1" i="0" u="none" strike="noStrike" cap="none" normalizeH="0" baseline="0" dirty="0" smtClean="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Encoding</a:t>
            </a:r>
            <a:r>
              <a:rPr lang="nl-NL" dirty="0" smtClean="0"/>
              <a:t>/</a:t>
            </a:r>
            <a:r>
              <a:rPr lang="nl-NL" dirty="0" err="1" smtClean="0"/>
              <a:t>decoding</a:t>
            </a:r>
            <a:r>
              <a:rPr lang="nl-NL" dirty="0" smtClean="0"/>
              <a:t>, </a:t>
            </a:r>
            <a:r>
              <a:rPr lang="nl-NL" dirty="0" err="1" smtClean="0"/>
              <a:t>param</a:t>
            </a:r>
            <a:r>
              <a:rPr lang="nl-NL" dirty="0" smtClean="0"/>
              <a:t> </a:t>
            </a:r>
            <a:r>
              <a:rPr lang="nl-NL" dirty="0" err="1" smtClean="0"/>
              <a:t>validation</a:t>
            </a:r>
            <a:r>
              <a:rPr lang="nl-NL" dirty="0" smtClean="0"/>
              <a:t>, syntax </a:t>
            </a:r>
            <a:r>
              <a:rPr lang="nl-NL" dirty="0" err="1" smtClean="0"/>
              <a:t>validation</a:t>
            </a:r>
            <a:endParaRPr kumimoji="0" lang="nl-NL"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Fhir</a:t>
            </a:r>
            <a:r>
              <a:rPr lang="nl-NL" b="1" dirty="0" smtClean="0">
                <a:solidFill>
                  <a:schemeClr val="bg1"/>
                </a:solidFill>
              </a:rPr>
              <a:t> Service</a:t>
            </a:r>
            <a:endParaRPr kumimoji="0" lang="nl-NL" sz="1800" b="1" i="0" u="none" strike="noStrike" cap="none" normalizeH="0" baseline="0" dirty="0" smtClean="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Indexer</a:t>
            </a:r>
            <a:r>
              <a:rPr lang="nl-NL" b="1" dirty="0" smtClean="0">
                <a:solidFill>
                  <a:schemeClr val="bg1"/>
                </a:solidFill>
              </a:rPr>
              <a:t> / Search</a:t>
            </a:r>
            <a:endParaRPr kumimoji="0" lang="nl-NL" sz="1800" b="1"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Storage</a:t>
            </a:r>
            <a:endParaRPr kumimoji="0" lang="nl-NL" sz="1800" b="1" i="0" u="none" strike="noStrike" cap="none" normalizeH="0" baseline="0" dirty="0" smtClean="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Implement</a:t>
            </a:r>
            <a:r>
              <a:rPr lang="nl-NL" dirty="0" smtClean="0"/>
              <a:t> service operations as </a:t>
            </a:r>
            <a:r>
              <a:rPr lang="nl-NL" dirty="0" err="1" smtClean="0"/>
              <a:t>described</a:t>
            </a:r>
            <a:r>
              <a:rPr lang="nl-NL" dirty="0" smtClean="0"/>
              <a:t> in </a:t>
            </a:r>
            <a:r>
              <a:rPr lang="nl-NL" dirty="0" err="1" smtClean="0"/>
              <a:t>spec</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63220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From wire to store</a:t>
            </a:r>
            <a:endParaRPr lang="en-US" dirty="0"/>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smtClean="0"/>
              <a:t>Storage</a:t>
            </a:r>
            <a:endParaRPr lang="nl-NL" dirty="0"/>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smtClean="0">
                <a:solidFill>
                  <a:schemeClr val="dk1"/>
                </a:solidFill>
              </a:rPr>
              <a:t>Fhir</a:t>
            </a:r>
            <a:r>
              <a:rPr lang="nl-NL" dirty="0" smtClean="0">
                <a:solidFill>
                  <a:schemeClr val="dk1"/>
                </a:solidFill>
              </a:rPr>
              <a:t> Service</a:t>
            </a:r>
            <a:endParaRPr lang="nl-NL" dirty="0">
              <a:solidFill>
                <a:schemeClr val="dk1"/>
              </a:solidFill>
            </a:endParaRP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smtClean="0"/>
                <a:t>O-R Map</a:t>
              </a:r>
              <a:endParaRPr lang="nl-NL" b="1" dirty="0"/>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CA" smtClean="0"/>
              <a:pPr/>
              <a:t>213</a:t>
            </a:fld>
            <a:endParaRPr lang="en-CA"/>
          </a:p>
        </p:txBody>
      </p:sp>
      <p:grpSp>
        <p:nvGrpSpPr>
          <p:cNvPr id="34" name="Group 33"/>
          <p:cNvGrpSpPr/>
          <p:nvPr/>
        </p:nvGrpSpPr>
        <p:grpSpPr>
          <a:xfrm>
            <a:off x="4800600" y="1852844"/>
            <a:ext cx="1676400" cy="4624156"/>
            <a:chOff x="4526622" y="1828800"/>
            <a:chExt cx="1676400" cy="4624156"/>
          </a:xfrm>
        </p:grpSpPr>
        <p:grpSp>
          <p:nvGrpSpPr>
            <p:cNvPr id="71"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smtClean="0"/>
                <a:t>NoSql</a:t>
              </a:r>
              <a:r>
                <a:rPr lang="nl-NL" b="1" dirty="0"/>
                <a:t/>
              </a:r>
              <a:br>
                <a:rPr lang="nl-NL" b="1" dirty="0"/>
              </a:br>
              <a:r>
                <a:rPr lang="nl-NL" b="1" dirty="0" smtClean="0"/>
                <a:t>(</a:t>
              </a:r>
              <a:r>
                <a:rPr lang="nl-NL" b="1" dirty="0" err="1" smtClean="0"/>
                <a:t>Xml</a:t>
              </a:r>
              <a:r>
                <a:rPr lang="nl-NL" b="1" dirty="0" smtClean="0"/>
                <a:t>/</a:t>
              </a:r>
              <a:r>
                <a:rPr lang="nl-NL" b="1" dirty="0" err="1" smtClean="0"/>
                <a:t>Json</a:t>
              </a:r>
              <a:r>
                <a:rPr lang="nl-NL" b="1" dirty="0" smtClean="0"/>
                <a:t>)</a:t>
              </a:r>
              <a:endParaRPr lang="nl-NL" b="1" dirty="0"/>
            </a:p>
          </p:txBody>
        </p:sp>
      </p:grpSp>
      <p:grpSp>
        <p:nvGrpSpPr>
          <p:cNvPr id="107"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98435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Briefest intro to JSON</a:t>
            </a:r>
            <a:endParaRPr lang="en-US" dirty="0"/>
          </a:p>
        </p:txBody>
      </p:sp>
      <p:sp>
        <p:nvSpPr>
          <p:cNvPr id="3" name="Content Placeholder 2"/>
          <p:cNvSpPr>
            <a:spLocks noGrp="1"/>
          </p:cNvSpPr>
          <p:nvPr>
            <p:ph idx="1"/>
          </p:nvPr>
        </p:nvSpPr>
        <p:spPr/>
        <p:txBody>
          <a:bodyPr/>
          <a:lstStyle/>
          <a:p>
            <a:r>
              <a:rPr lang="en-US" dirty="0" smtClean="0"/>
              <a:t>JSON (“JavaScript Object Notation”): it’s JavaScript, not markup!</a:t>
            </a:r>
          </a:p>
          <a:p>
            <a:pPr marL="719138" lvl="2" indent="0" defTabSz="801688">
              <a:buNone/>
            </a:pPr>
            <a:r>
              <a:rPr lang="en-US" sz="1600" dirty="0" smtClean="0">
                <a:latin typeface="Courier New" pitchFamily="49" charset="0"/>
                <a:cs typeface="Courier New" pitchFamily="49" charset="0"/>
              </a:rPr>
              <a:t>{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“Country"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“name" : “the Netherlands",</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popDensity</a:t>
            </a:r>
            <a:r>
              <a:rPr lang="en-US" sz="1600" dirty="0" smtClean="0">
                <a:latin typeface="Courier New" pitchFamily="49" charset="0"/>
                <a:cs typeface="Courier New" pitchFamily="49" charset="0"/>
              </a:rPr>
              <a:t>” : 447.9 </a:t>
            </a:r>
          </a:p>
          <a:p>
            <a:pPr marL="719138" lvl="2" indent="0" defTabSz="801688">
              <a:buNone/>
            </a:pPr>
            <a:r>
              <a:rPr lang="en-US" sz="1600" dirty="0" smtClean="0">
                <a:latin typeface="Courier New" pitchFamily="49" charset="0"/>
                <a:cs typeface="Courier New" pitchFamily="49" charset="0"/>
              </a:rPr>
              <a:t>  }</a:t>
            </a:r>
          </a:p>
          <a:p>
            <a:pPr marL="719138" lvl="2" indent="0" defTabSz="801688">
              <a:buNone/>
            </a:pPr>
            <a:r>
              <a:rPr lang="en-US" sz="1600" dirty="0" smtClean="0">
                <a:latin typeface="Courier New" pitchFamily="49" charset="0"/>
                <a:cs typeface="Courier New" pitchFamily="49" charset="0"/>
              </a:rPr>
              <a:t>}</a:t>
            </a:r>
          </a:p>
          <a:p>
            <a:r>
              <a:rPr lang="en-US" sz="2300" dirty="0" err="1" smtClean="0">
                <a:latin typeface="Courier New" pitchFamily="49" charset="0"/>
                <a:cs typeface="Courier New" pitchFamily="49" charset="0"/>
              </a:rPr>
              <a:t>var</a:t>
            </a:r>
            <a:r>
              <a:rPr lang="en-US" sz="2300" dirty="0" smtClean="0">
                <a:latin typeface="Courier New" pitchFamily="49" charset="0"/>
                <a:cs typeface="Courier New" pitchFamily="49" charset="0"/>
              </a:rPr>
              <a:t> report = </a:t>
            </a:r>
            <a:r>
              <a:rPr lang="en-US" sz="2300" dirty="0" err="1" smtClean="0">
                <a:latin typeface="Courier New" pitchFamily="49" charset="0"/>
                <a:cs typeface="Courier New" pitchFamily="49" charset="0"/>
              </a:rPr>
              <a:t>eval</a:t>
            </a:r>
            <a:r>
              <a:rPr lang="en-US" sz="2300" dirty="0" smtClean="0">
                <a:latin typeface="Courier New" pitchFamily="49" charset="0"/>
                <a:cs typeface="Courier New" pitchFamily="49" charset="0"/>
              </a:rPr>
              <a:t>(“({…})”);</a:t>
            </a:r>
            <a:br>
              <a:rPr lang="en-US" sz="2300" dirty="0" smtClean="0">
                <a:latin typeface="Courier New" pitchFamily="49" charset="0"/>
                <a:cs typeface="Courier New" pitchFamily="49" charset="0"/>
              </a:rPr>
            </a:br>
            <a:r>
              <a:rPr lang="en-US" sz="2300" dirty="0" smtClean="0">
                <a:latin typeface="Courier New" pitchFamily="49" charset="0"/>
                <a:cs typeface="Courier New" pitchFamily="49" charset="0"/>
              </a:rPr>
              <a:t>alert(</a:t>
            </a:r>
            <a:r>
              <a:rPr lang="en-US" sz="2300" dirty="0" err="1" smtClean="0">
                <a:latin typeface="Courier New" pitchFamily="49" charset="0"/>
                <a:cs typeface="Courier New" pitchFamily="49" charset="0"/>
              </a:rPr>
              <a:t>report.LabReport.status</a:t>
            </a:r>
            <a:r>
              <a:rPr lang="en-US" sz="2300" dirty="0" smtClean="0">
                <a:latin typeface="Courier New" pitchFamily="49" charset="0"/>
                <a:cs typeface="Courier New" pitchFamily="49" charset="0"/>
              </a:rPr>
              <a:t>);</a:t>
            </a:r>
          </a:p>
          <a:p>
            <a:r>
              <a:rPr lang="en-US" dirty="0" smtClean="0"/>
              <a:t>Very easy parsing for JavaScript clients. But actually, use </a:t>
            </a:r>
            <a:r>
              <a:rPr lang="en-US" dirty="0" err="1" smtClean="0"/>
              <a:t>JSON.parse</a:t>
            </a:r>
            <a:r>
              <a:rPr lang="en-US" dirty="0" smtClean="0"/>
              <a:t>() instead ;-)</a:t>
            </a:r>
          </a:p>
          <a:p>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214</a:t>
            </a:fld>
            <a:endParaRPr lang="en-US"/>
          </a:p>
        </p:txBody>
      </p:sp>
    </p:spTree>
    <p:extLst>
      <p:ext uri="{BB962C8B-B14F-4D97-AF65-F5344CB8AC3E}">
        <p14:creationId xmlns:p14="http://schemas.microsoft.com/office/powerpoint/2010/main" val="363248146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and JSON are different</a:t>
            </a:r>
            <a:endParaRPr lang="en-US" dirty="0"/>
          </a:p>
        </p:txBody>
      </p:sp>
      <p:sp>
        <p:nvSpPr>
          <p:cNvPr id="6" name="Text Placeholder 5"/>
          <p:cNvSpPr>
            <a:spLocks noGrp="1"/>
          </p:cNvSpPr>
          <p:nvPr>
            <p:ph type="body" idx="1"/>
          </p:nvPr>
        </p:nvSpPr>
        <p:spPr/>
        <p:txBody>
          <a:bodyPr/>
          <a:lstStyle/>
          <a:p>
            <a:r>
              <a:rPr lang="en-US" dirty="0" smtClean="0"/>
              <a:t>Xml</a:t>
            </a:r>
            <a:endParaRPr lang="en-US" dirty="0"/>
          </a:p>
        </p:txBody>
      </p:sp>
      <p:sp>
        <p:nvSpPr>
          <p:cNvPr id="7" name="Content Placeholder 6"/>
          <p:cNvSpPr>
            <a:spLocks noGrp="1"/>
          </p:cNvSpPr>
          <p:nvPr>
            <p:ph sz="half" idx="2"/>
          </p:nvPr>
        </p:nvSpPr>
        <p:spPr/>
        <p:txBody>
          <a:bodyPr/>
          <a:lstStyle/>
          <a:p>
            <a:pPr marL="0" indent="0">
              <a:buNone/>
            </a:pPr>
            <a:r>
              <a:rPr lang="en-US" sz="2000" dirty="0" smtClean="0">
                <a:latin typeface="Courier New" pitchFamily="49" charset="0"/>
                <a:cs typeface="Courier New" pitchFamily="49" charset="0"/>
              </a:rPr>
              <a:t>&lt;XXX </a:t>
            </a:r>
            <a:r>
              <a:rPr lang="en-US" sz="2000" dirty="0" err="1" smtClean="0">
                <a:latin typeface="Courier New" pitchFamily="49" charset="0"/>
                <a:cs typeface="Courier New" pitchFamily="49" charset="0"/>
              </a:rPr>
              <a:t>xmlns</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urn:foo</a:t>
            </a:r>
            <a:r>
              <a:rPr lang="en-US" sz="2000" dirty="0" smtClean="0">
                <a:latin typeface="Courier New" pitchFamily="49" charset="0"/>
                <a:cs typeface="Courier New" pitchFamily="49" charset="0"/>
              </a:rPr>
              <a:t>”&gt;</a:t>
            </a:r>
          </a:p>
          <a:p>
            <a:pPr marL="0" indent="0">
              <a:buNone/>
            </a:pPr>
            <a:r>
              <a:rPr lang="en-US" sz="2000" dirty="0" smtClean="0">
                <a:latin typeface="Courier New" pitchFamily="49" charset="0"/>
                <a:cs typeface="Courier New" pitchFamily="49" charset="0"/>
              </a:rPr>
              <a:t>    &lt;B a=“c” /&gt;</a:t>
            </a:r>
          </a:p>
          <a:p>
            <a:pPr marL="0" indent="0">
              <a:buNone/>
            </a:pPr>
            <a:r>
              <a:rPr lang="en-US" sz="2000" dirty="0" smtClean="0">
                <a:latin typeface="Courier New" pitchFamily="49" charset="0"/>
                <a:cs typeface="Courier New" pitchFamily="49" charset="0"/>
              </a:rPr>
              <a:t>    &lt;C&gt;One&lt;/C&gt;</a:t>
            </a:r>
          </a:p>
          <a:p>
            <a:pPr marL="0" indent="0">
              <a:buNone/>
            </a:pPr>
            <a:r>
              <a:rPr lang="en-US" sz="2000" dirty="0" smtClean="0">
                <a:latin typeface="Courier New" pitchFamily="49" charset="0"/>
                <a:cs typeface="Courier New" pitchFamily="49" charset="0"/>
              </a:rPr>
              <a:t>    &lt;C&gt;Two&lt;/C&gt;</a:t>
            </a:r>
          </a:p>
          <a:p>
            <a:pPr marL="0" indent="0">
              <a:buNone/>
            </a:pPr>
            <a:r>
              <a:rPr lang="en-US" sz="2000" dirty="0" smtClean="0">
                <a:latin typeface="Courier New" pitchFamily="49" charset="0"/>
                <a:cs typeface="Courier New" pitchFamily="49" charset="0"/>
              </a:rPr>
              <a:t>    &lt;D&gt;One&lt;/D&gt;</a:t>
            </a:r>
          </a:p>
          <a:p>
            <a:pPr marL="0" indent="0">
              <a:buNone/>
            </a:pPr>
            <a:r>
              <a:rPr lang="en-US" sz="2000" dirty="0" smtClean="0">
                <a:latin typeface="Courier New" pitchFamily="49" charset="0"/>
                <a:cs typeface="Courier New" pitchFamily="49" charset="0"/>
              </a:rPr>
              <a:t>    &lt;div&gt;Not &lt;b&gt;so&lt;/b&gt;</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easy&lt;/div&gt;</a:t>
            </a:r>
          </a:p>
          <a:p>
            <a:pPr marL="0" indent="0">
              <a:buNone/>
            </a:pPr>
            <a:r>
              <a:rPr lang="en-US" sz="2000" dirty="0" smtClean="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smtClean="0"/>
              <a:t>JSON</a:t>
            </a:r>
            <a:endParaRPr lang="en-US" dirty="0"/>
          </a:p>
        </p:txBody>
      </p:sp>
      <p:sp>
        <p:nvSpPr>
          <p:cNvPr id="9" name="Content Placeholder 8"/>
          <p:cNvSpPr>
            <a:spLocks noGrp="1"/>
          </p:cNvSpPr>
          <p:nvPr>
            <p:ph sz="quarter" idx="4"/>
          </p:nvPr>
        </p:nvSpPr>
        <p:spPr/>
        <p:txBody>
          <a:bodyPr/>
          <a:lstStyle/>
          <a:p>
            <a:pPr marL="0" indent="0">
              <a:buNone/>
            </a:pPr>
            <a:r>
              <a:rPr lang="en-US" sz="2000" dirty="0" smtClean="0">
                <a:latin typeface="Courier New" pitchFamily="49" charset="0"/>
                <a:cs typeface="Courier New" pitchFamily="49" charset="0"/>
              </a:rPr>
              <a:t>{ “B”: { “a” : “c” },</a:t>
            </a:r>
          </a:p>
          <a:p>
            <a:pPr marL="0" indent="0">
              <a:buNone/>
            </a:pPr>
            <a:r>
              <a:rPr lang="en-US" sz="2000" dirty="0" smtClean="0">
                <a:latin typeface="Courier New" pitchFamily="49" charset="0"/>
                <a:cs typeface="Courier New" pitchFamily="49" charset="0"/>
              </a:rPr>
              <a:t>  “C”: [ “One”, “Two” ],</a:t>
            </a:r>
          </a:p>
          <a:p>
            <a:pPr marL="0" indent="0">
              <a:buNone/>
            </a:pPr>
            <a:r>
              <a:rPr lang="en-US" sz="2000" dirty="0" smtClean="0">
                <a:latin typeface="Courier New" pitchFamily="49" charset="0"/>
                <a:cs typeface="Courier New" pitchFamily="49" charset="0"/>
              </a:rPr>
              <a:t>  “D” : “One”,</a:t>
            </a:r>
          </a:p>
          <a:p>
            <a:pPr marL="0" indent="0">
              <a:buNone/>
            </a:pPr>
            <a:r>
              <a:rPr lang="en-US" sz="2000" dirty="0" smtClean="0">
                <a:latin typeface="Courier New" pitchFamily="49" charset="0"/>
                <a:cs typeface="Courier New" pitchFamily="49" charset="0"/>
              </a:rPr>
              <a:t>  “div” : {</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text-before”:“Not</a:t>
            </a:r>
            <a:r>
              <a:rPr lang="en-US" sz="2000" dirty="0" smtClean="0">
                <a:latin typeface="Courier New" pitchFamily="49" charset="0"/>
                <a:cs typeface="Courier New" pitchFamily="49" charset="0"/>
              </a:rPr>
              <a:t> ”,</a:t>
            </a:r>
          </a:p>
          <a:p>
            <a:pPr marL="0" indent="0">
              <a:buNone/>
            </a:pPr>
            <a:r>
              <a:rPr lang="en-US" sz="2000" dirty="0" smtClean="0">
                <a:latin typeface="Courier New" pitchFamily="49" charset="0"/>
                <a:cs typeface="Courier New" pitchFamily="49" charset="0"/>
              </a:rPr>
              <a:t>    b:“so”,</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tekst</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after”:“easy</a:t>
            </a:r>
            <a:r>
              <a:rPr lang="en-US" sz="2000" dirty="0" smtClean="0">
                <a:latin typeface="Courier New" pitchFamily="49" charset="0"/>
                <a:cs typeface="Courier New" pitchFamily="49" charset="0"/>
              </a:rPr>
              <a:t>”}</a:t>
            </a:r>
          </a:p>
          <a:p>
            <a:pPr marL="0" indent="0">
              <a:buNone/>
            </a:pPr>
            <a:r>
              <a:rPr lang="en-US" sz="2000" dirty="0" smtClean="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215</a:t>
            </a:fld>
            <a:endParaRPr lang="en-US"/>
          </a:p>
        </p:txBody>
      </p:sp>
      <p:sp>
        <p:nvSpPr>
          <p:cNvPr id="10" name="TextBox 9"/>
          <p:cNvSpPr txBox="1"/>
          <p:nvPr/>
        </p:nvSpPr>
        <p:spPr>
          <a:xfrm>
            <a:off x="609600" y="5410200"/>
            <a:ext cx="3810000" cy="923330"/>
          </a:xfrm>
          <a:prstGeom prst="rect">
            <a:avLst/>
          </a:prstGeom>
          <a:noFill/>
        </p:spPr>
        <p:txBody>
          <a:bodyPr wrap="square" rtlCol="0">
            <a:spAutoFit/>
          </a:bodyPr>
          <a:lstStyle/>
          <a:p>
            <a:pPr marL="285750" indent="-285750">
              <a:buFont typeface="Arial" pitchFamily="34" charset="0"/>
              <a:buChar char="•"/>
            </a:pPr>
            <a:r>
              <a:rPr lang="en-US" dirty="0" smtClean="0"/>
              <a:t>How to retain namespaces?</a:t>
            </a:r>
          </a:p>
          <a:p>
            <a:pPr marL="285750" indent="-285750">
              <a:buFont typeface="Arial" pitchFamily="34" charset="0"/>
              <a:buChar char="•"/>
            </a:pPr>
            <a:r>
              <a:rPr lang="en-US" dirty="0" smtClean="0"/>
              <a:t>How do you identify attributes?</a:t>
            </a:r>
          </a:p>
          <a:p>
            <a:pPr marL="285750" indent="-285750">
              <a:buFont typeface="Arial" pitchFamily="34" charset="0"/>
              <a:buChar char="•"/>
            </a:pPr>
            <a:r>
              <a:rPr lang="en-US" dirty="0" smtClean="0"/>
              <a:t>Bridge difference in data types?</a:t>
            </a:r>
            <a:endParaRPr lang="en-US" dirty="0"/>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Distinguish single elements from lists with one element?</a:t>
            </a:r>
          </a:p>
          <a:p>
            <a:pPr marL="285750" indent="-285750">
              <a:buFont typeface="Arial" pitchFamily="34" charset="0"/>
              <a:buChar char="•"/>
            </a:pPr>
            <a:r>
              <a:rPr lang="en-US" dirty="0" smtClean="0"/>
              <a:t>Mixed content?</a:t>
            </a:r>
          </a:p>
        </p:txBody>
      </p:sp>
    </p:spTree>
    <p:extLst>
      <p:ext uri="{BB962C8B-B14F-4D97-AF65-F5344CB8AC3E}">
        <p14:creationId xmlns:p14="http://schemas.microsoft.com/office/powerpoint/2010/main" val="229678799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65" y="1665766"/>
            <a:ext cx="4070035" cy="4735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2057400"/>
            <a:ext cx="4121338" cy="4026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216</a:t>
            </a:fld>
            <a:endParaRPr lang="en-US"/>
          </a:p>
        </p:txBody>
      </p:sp>
      <p:sp>
        <p:nvSpPr>
          <p:cNvPr id="10" name="TextBox 9"/>
          <p:cNvSpPr txBox="1"/>
          <p:nvPr/>
        </p:nvSpPr>
        <p:spPr>
          <a:xfrm>
            <a:off x="1822529" y="1715033"/>
            <a:ext cx="2749471" cy="369332"/>
          </a:xfrm>
          <a:prstGeom prst="rect">
            <a:avLst/>
          </a:prstGeom>
          <a:noFill/>
        </p:spPr>
        <p:txBody>
          <a:bodyPr wrap="none" rtlCol="0">
            <a:spAutoFit/>
          </a:bodyPr>
          <a:lstStyle/>
          <a:p>
            <a:r>
              <a:rPr lang="en-US" dirty="0" err="1" smtClean="0"/>
              <a:t>relationship.coding</a:t>
            </a:r>
            <a:r>
              <a:rPr lang="en-US" dirty="0" smtClean="0"/>
              <a:t> </a:t>
            </a:r>
            <a:r>
              <a:rPr lang="en-US" dirty="0" smtClean="0"/>
              <a:t>is 0..*</a:t>
            </a:r>
            <a:endParaRPr lang="en-US" dirty="0"/>
          </a:p>
        </p:txBody>
      </p:sp>
      <p:cxnSp>
        <p:nvCxnSpPr>
          <p:cNvPr id="12" name="Straight Arrow Connector 11"/>
          <p:cNvCxnSpPr>
            <a:stCxn id="10" idx="2"/>
          </p:cNvCxnSpPr>
          <p:nvPr/>
        </p:nvCxnSpPr>
        <p:spPr bwMode="auto">
          <a:xfrm flipH="1">
            <a:off x="1600202" y="2084365"/>
            <a:ext cx="1597063" cy="50643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p:cNvCxnSpPr>
          <p:nvPr/>
        </p:nvCxnSpPr>
        <p:spPr bwMode="auto">
          <a:xfrm>
            <a:off x="3197265" y="2084365"/>
            <a:ext cx="1908135" cy="25321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97265" y="3510645"/>
            <a:ext cx="1159292" cy="369332"/>
          </a:xfrm>
          <a:prstGeom prst="rect">
            <a:avLst/>
          </a:prstGeom>
          <a:noFill/>
        </p:spPr>
        <p:txBody>
          <a:bodyPr wrap="none" rtlCol="0">
            <a:spAutoFit/>
          </a:bodyPr>
          <a:lstStyle/>
          <a:p>
            <a:r>
              <a:rPr lang="en-US" dirty="0"/>
              <a:t>primitives</a:t>
            </a:r>
            <a:endParaRPr lang="en-US" dirty="0">
              <a:solidFill>
                <a:srgbClr val="FF0000"/>
              </a:solidFill>
            </a:endParaRPr>
          </a:p>
        </p:txBody>
      </p:sp>
      <p:cxnSp>
        <p:nvCxnSpPr>
          <p:cNvPr id="19" name="Straight Arrow Connector 18"/>
          <p:cNvCxnSpPr>
            <a:stCxn id="18" idx="1"/>
          </p:cNvCxnSpPr>
          <p:nvPr/>
        </p:nvCxnSpPr>
        <p:spPr bwMode="auto">
          <a:xfrm flipH="1">
            <a:off x="2590800" y="3695311"/>
            <a:ext cx="606465" cy="495689"/>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3"/>
          </p:cNvCxnSpPr>
          <p:nvPr/>
        </p:nvCxnSpPr>
        <p:spPr bwMode="auto">
          <a:xfrm>
            <a:off x="4356557" y="3695311"/>
            <a:ext cx="748843"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144910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Handling both</a:t>
            </a:r>
            <a:endParaRPr lang="en-US" dirty="0"/>
          </a:p>
        </p:txBody>
      </p:sp>
      <p:sp>
        <p:nvSpPr>
          <p:cNvPr id="7" name="Content Placeholder 6"/>
          <p:cNvSpPr>
            <a:spLocks noGrp="1"/>
          </p:cNvSpPr>
          <p:nvPr>
            <p:ph idx="1"/>
          </p:nvPr>
        </p:nvSpPr>
        <p:spPr/>
        <p:txBody>
          <a:bodyPr/>
          <a:lstStyle/>
          <a:p>
            <a:r>
              <a:rPr lang="en-US" dirty="0" smtClean="0"/>
              <a:t>You need “meta” knowledge of the definition to distinguish lists / attributes</a:t>
            </a:r>
          </a:p>
          <a:p>
            <a:r>
              <a:rPr lang="en-US" dirty="0" smtClean="0"/>
              <a:t>The Java/C# API’s can easily interconvert</a:t>
            </a:r>
          </a:p>
          <a:p>
            <a:r>
              <a:rPr lang="en-US" dirty="0" smtClean="0"/>
              <a:t>Digital Signatures (in json?) are a problem when converting </a:t>
            </a:r>
            <a:r>
              <a:rPr lang="en-US" dirty="0" smtClean="0">
                <a:sym typeface="Wingdings"/>
              </a:rPr>
              <a:t></a:t>
            </a:r>
            <a:r>
              <a:rPr lang="en-US" dirty="0" smtClean="0"/>
              <a:t> store the original</a:t>
            </a:r>
          </a:p>
          <a:p>
            <a:r>
              <a:rPr lang="en-US" dirty="0" smtClean="0"/>
              <a:t>JAXB / </a:t>
            </a:r>
            <a:r>
              <a:rPr lang="en-US" dirty="0" err="1" smtClean="0"/>
              <a:t>XmlSerializer</a:t>
            </a:r>
            <a:r>
              <a:rPr lang="en-US" dirty="0" smtClean="0"/>
              <a:t> / </a:t>
            </a:r>
            <a:r>
              <a:rPr lang="en-US" dirty="0" err="1" smtClean="0"/>
              <a:t>DataContract</a:t>
            </a:r>
            <a:r>
              <a:rPr lang="en-US" dirty="0" smtClean="0"/>
              <a:t> would need extensive customization / additional @annotation / [attributes]. </a:t>
            </a:r>
            <a:r>
              <a:rPr lang="en-US" i="1" dirty="0" smtClean="0"/>
              <a:t>Contact us!</a:t>
            </a:r>
            <a:endParaRPr lang="en-US" i="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217</a:t>
            </a:fld>
            <a:endParaRPr lang="en-CA"/>
          </a:p>
        </p:txBody>
      </p:sp>
    </p:spTree>
    <p:extLst>
      <p:ext uri="{BB962C8B-B14F-4D97-AF65-F5344CB8AC3E}">
        <p14:creationId xmlns:p14="http://schemas.microsoft.com/office/powerpoint/2010/main" val="420028998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smtClean="0"/>
              <a:t>Document-oriented store</a:t>
            </a:r>
            <a:endParaRPr lang="en-US" dirty="0"/>
          </a:p>
        </p:txBody>
      </p:sp>
      <p:sp>
        <p:nvSpPr>
          <p:cNvPr id="7" name="Content Placeholder 6"/>
          <p:cNvSpPr>
            <a:spLocks noGrp="1"/>
          </p:cNvSpPr>
          <p:nvPr>
            <p:ph idx="1"/>
          </p:nvPr>
        </p:nvSpPr>
        <p:spPr>
          <a:xfrm>
            <a:off x="381000" y="1828800"/>
            <a:ext cx="8382000" cy="1524000"/>
          </a:xfrm>
        </p:spPr>
        <p:txBody>
          <a:bodyPr/>
          <a:lstStyle/>
          <a:p>
            <a:r>
              <a:rPr lang="en-US" dirty="0" smtClean="0"/>
              <a:t>A document-oriented store can store Resources as a “whole” document.</a:t>
            </a:r>
          </a:p>
          <a:p>
            <a:r>
              <a:rPr lang="en-US" dirty="0" smtClean="0"/>
              <a:t>E.g. </a:t>
            </a:r>
            <a:r>
              <a:rPr lang="en-US" dirty="0" err="1" smtClean="0"/>
              <a:t>MongoDb</a:t>
            </a:r>
            <a:r>
              <a:rPr lang="en-US" dirty="0" smtClean="0"/>
              <a:t> stores documents in JSON:</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218</a:t>
            </a:fld>
            <a:endParaRPr lang="en-CA"/>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post = {   author: “mike”, </a:t>
            </a:r>
          </a:p>
          <a:p>
            <a:r>
              <a:rPr lang="en-US" dirty="0"/>
              <a:t>	</a:t>
            </a:r>
            <a:r>
              <a:rPr lang="en-US" dirty="0" smtClean="0"/>
              <a:t> text: “my blog post...”, </a:t>
            </a:r>
          </a:p>
          <a:p>
            <a:r>
              <a:rPr lang="en-US" dirty="0"/>
              <a:t>	</a:t>
            </a:r>
            <a:r>
              <a:rPr lang="en-US" dirty="0" smtClean="0"/>
              <a:t> tags: [“</a:t>
            </a:r>
            <a:r>
              <a:rPr lang="en-US" dirty="0" err="1"/>
              <a:t>mongodb</a:t>
            </a:r>
            <a:r>
              <a:rPr lang="en-US" dirty="0" smtClean="0"/>
              <a:t>”,“</a:t>
            </a:r>
            <a:r>
              <a:rPr lang="en-US" dirty="0"/>
              <a:t>intro</a:t>
            </a:r>
            <a:r>
              <a:rPr lang="en-US" dirty="0" smtClean="0"/>
              <a:t>”]    };</a:t>
            </a:r>
          </a:p>
          <a:p>
            <a:endParaRPr lang="en-US" dirty="0"/>
          </a:p>
          <a:p>
            <a:r>
              <a:rPr lang="en-US" dirty="0" err="1" smtClean="0"/>
              <a:t>db.posts.save</a:t>
            </a:r>
            <a:r>
              <a:rPr lang="en-US" dirty="0" smtClean="0"/>
              <a:t>( post );</a:t>
            </a:r>
          </a:p>
          <a:p>
            <a:endParaRPr lang="en-US" dirty="0"/>
          </a:p>
          <a:p>
            <a:r>
              <a:rPr lang="en-US" dirty="0" err="1" smtClean="0"/>
              <a:t>db.posts.find</a:t>
            </a:r>
            <a:r>
              <a:rPr lang="en-US" dirty="0" smtClean="0"/>
              <a:t>( { author: “mike” } );</a:t>
            </a:r>
          </a:p>
          <a:p>
            <a:r>
              <a:rPr lang="en-US" dirty="0" err="1" smtClean="0"/>
              <a:t>db.posts.find</a:t>
            </a:r>
            <a:r>
              <a:rPr lang="en-US" dirty="0" smtClean="0"/>
              <a:t>().</a:t>
            </a:r>
            <a:r>
              <a:rPr lang="en-US" dirty="0"/>
              <a:t>sort({</a:t>
            </a:r>
            <a:r>
              <a:rPr lang="en-US" dirty="0" smtClean="0"/>
              <a:t>date: -1}).</a:t>
            </a:r>
            <a:r>
              <a:rPr lang="en-US" dirty="0"/>
              <a:t>limit(10</a:t>
            </a:r>
            <a:r>
              <a:rPr lang="en-US" dirty="0" smtClean="0"/>
              <a:t>);</a:t>
            </a:r>
            <a:endParaRPr lang="en-US" dirty="0"/>
          </a:p>
        </p:txBody>
      </p:sp>
    </p:spTree>
    <p:extLst>
      <p:ext uri="{BB962C8B-B14F-4D97-AF65-F5344CB8AC3E}">
        <p14:creationId xmlns:p14="http://schemas.microsoft.com/office/powerpoint/2010/main" val="159841161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219</a:t>
            </a:fld>
            <a:endParaRPr lang="en-CA"/>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156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V2 and FHIR</a:t>
            </a:r>
            <a:endParaRPr lang="en-US" dirty="0"/>
          </a:p>
        </p:txBody>
      </p:sp>
      <p:sp>
        <p:nvSpPr>
          <p:cNvPr id="5" name="Text Placeholder 4"/>
          <p:cNvSpPr>
            <a:spLocks noGrp="1"/>
          </p:cNvSpPr>
          <p:nvPr>
            <p:ph type="body" idx="1"/>
          </p:nvPr>
        </p:nvSpPr>
        <p:spPr/>
        <p:txBody>
          <a:bodyPr/>
          <a:lstStyle/>
          <a:p>
            <a:r>
              <a:rPr lang="en-US" dirty="0" smtClean="0"/>
              <a:t>Similarities</a:t>
            </a:r>
            <a:endParaRPr lang="en-US" dirty="0"/>
          </a:p>
        </p:txBody>
      </p:sp>
      <p:sp>
        <p:nvSpPr>
          <p:cNvPr id="6" name="Content Placeholder 5"/>
          <p:cNvSpPr>
            <a:spLocks noGrp="1"/>
          </p:cNvSpPr>
          <p:nvPr>
            <p:ph sz="half" idx="2"/>
          </p:nvPr>
        </p:nvSpPr>
        <p:spPr/>
        <p:txBody>
          <a:bodyPr/>
          <a:lstStyle/>
          <a:p>
            <a:r>
              <a:rPr lang="en-US" dirty="0" smtClean="0"/>
              <a:t>Built around re-usable “chunks” of data</a:t>
            </a:r>
          </a:p>
          <a:p>
            <a:r>
              <a:rPr lang="en-US" dirty="0" smtClean="0"/>
              <a:t>Strong forward/backward compatibility rules</a:t>
            </a:r>
          </a:p>
          <a:p>
            <a:r>
              <a:rPr lang="en-US" dirty="0" smtClean="0"/>
              <a:t>Extensibility mechanism</a:t>
            </a:r>
            <a:endParaRPr lang="en-US" dirty="0"/>
          </a:p>
        </p:txBody>
      </p:sp>
      <p:sp>
        <p:nvSpPr>
          <p:cNvPr id="7" name="Text Placeholder 6"/>
          <p:cNvSpPr>
            <a:spLocks noGrp="1"/>
          </p:cNvSpPr>
          <p:nvPr>
            <p:ph type="body" sz="quarter" idx="3"/>
          </p:nvPr>
        </p:nvSpPr>
        <p:spPr/>
        <p:txBody>
          <a:bodyPr/>
          <a:lstStyle/>
          <a:p>
            <a:r>
              <a:rPr lang="en-US" dirty="0" smtClean="0"/>
              <a:t>FHIR Differences</a:t>
            </a:r>
            <a:endParaRPr lang="en-US" dirty="0"/>
          </a:p>
        </p:txBody>
      </p:sp>
      <p:sp>
        <p:nvSpPr>
          <p:cNvPr id="8" name="Content Placeholder 7"/>
          <p:cNvSpPr>
            <a:spLocks noGrp="1"/>
          </p:cNvSpPr>
          <p:nvPr>
            <p:ph sz="quarter" idx="4"/>
          </p:nvPr>
        </p:nvSpPr>
        <p:spPr/>
        <p:txBody>
          <a:bodyPr/>
          <a:lstStyle/>
          <a:p>
            <a:r>
              <a:rPr lang="en-US" dirty="0" smtClean="0"/>
              <a:t>Each chunk (resource) is independently addressable</a:t>
            </a:r>
          </a:p>
          <a:p>
            <a:r>
              <a:rPr lang="en-US" dirty="0" smtClean="0"/>
              <a:t>More than messages</a:t>
            </a:r>
          </a:p>
          <a:p>
            <a:r>
              <a:rPr lang="en-US" dirty="0" smtClean="0"/>
              <a:t>Human readable required</a:t>
            </a:r>
          </a:p>
          <a:p>
            <a:r>
              <a:rPr lang="en-US" dirty="0" smtClean="0"/>
              <a:t>Extensions don’t collide, are discoverable</a:t>
            </a:r>
          </a:p>
          <a:p>
            <a:r>
              <a:rPr lang="en-US" dirty="0" smtClean="0"/>
              <a:t>Modern tools/skills</a:t>
            </a:r>
          </a:p>
          <a:p>
            <a:r>
              <a:rPr lang="en-US" dirty="0" smtClean="0"/>
              <a:t>Instances easy to read</a:t>
            </a:r>
          </a:p>
          <a:p>
            <a:r>
              <a:rPr lang="en-US" dirty="0" smtClean="0"/>
              <a:t>Lighter spec</a:t>
            </a:r>
            <a:endParaRPr lang="en-US" dirty="0"/>
          </a:p>
        </p:txBody>
      </p:sp>
    </p:spTree>
    <p:extLst>
      <p:ext uri="{BB962C8B-B14F-4D97-AF65-F5344CB8AC3E}">
        <p14:creationId xmlns:p14="http://schemas.microsoft.com/office/powerpoint/2010/main" val="393544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P spid="7" grpId="0" build="p"/>
      <p:bldP spid="8" grpId="0" uiExpand="1"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sql</a:t>
            </a:r>
            <a:r>
              <a:rPr lang="en-US" dirty="0" smtClean="0"/>
              <a:t>)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220</a:t>
            </a:fld>
            <a:endParaRPr lang="en-CA"/>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676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smtClean="0"/>
              <a:t>Batch: needs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221</a:t>
            </a:fld>
            <a:endParaRPr lang="en-CA"/>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smtClean="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smtClean="0">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smtClean="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smtClean="0">
              <a:solidFill>
                <a:srgbClr val="333333"/>
              </a:solidFill>
              <a:latin typeface="Courier New" panose="02070309020205020404" pitchFamily="49" charset="0"/>
              <a:ea typeface="Monaco"/>
              <a:cs typeface="Courier New" panose="02070309020205020404" pitchFamily="49" charset="0"/>
            </a:endParaRP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POST </a:t>
            </a:r>
            <a:r>
              <a:rPr lang="nl-NL" altLang="nl-NL" dirty="0">
                <a:solidFill>
                  <a:srgbClr val="333333"/>
                </a:solidFill>
                <a:latin typeface="Courier New" panose="02070309020205020404" pitchFamily="49" charset="0"/>
                <a:ea typeface="Monaco"/>
                <a:cs typeface="Courier New" panose="02070309020205020404" pitchFamily="49" charset="0"/>
              </a:rPr>
              <a:t>[service-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smtClean="0">
                <a:solidFill>
                  <a:srgbClr val="333333"/>
                </a:solidFill>
                <a:latin typeface="Courier New" panose="02070309020205020404" pitchFamily="49" charset="0"/>
                <a:ea typeface="Monaco"/>
                <a:cs typeface="Courier New" panose="02070309020205020404" pitchFamily="49" charset="0"/>
              </a:rPr>
              <a:t>)</a:t>
            </a: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smtClean="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p14="http://schemas.microsoft.com/office/powerpoint/2010/main" val="380043659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Amazon S3</a:t>
            </a:r>
            <a:endParaRPr kumimoji="0" lang="nl-NL" sz="18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Storing resources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222</a:t>
            </a:fld>
            <a:endParaRPr lang="en-CA"/>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FHIR POCO Model</a:t>
            </a:r>
            <a:endParaRPr kumimoji="0" lang="nl-NL" sz="1800" b="0" i="0" u="none" strike="noStrike" cap="none" normalizeH="0" baseline="0" dirty="0" smtClean="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Mongo</a:t>
            </a:r>
            <a:endParaRPr kumimoji="0" lang="nl-NL" sz="1800" b="1"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Patient</a:t>
            </a:r>
            <a:endParaRPr kumimoji="0" lang="nl-NL" sz="1800" b="0" i="0" u="none" strike="noStrike" cap="none" normalizeH="0" baseline="0" dirty="0" smtClean="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Observation</a:t>
            </a:r>
            <a:endParaRPr kumimoji="0" lang="nl-NL" sz="1700" b="0" i="0" u="none" strike="noStrike" cap="none" normalizeH="0" baseline="0" dirty="0" smtClean="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a:t>
              </a:r>
              <a:r>
                <a:rPr lang="en-US" dirty="0" err="1">
                  <a:solidFill>
                    <a:schemeClr val="bg1"/>
                  </a:solidFill>
                  <a:latin typeface="Arial" charset="0"/>
                </a:rPr>
                <a:t>json</a:t>
              </a:r>
              <a:r>
                <a:rPr lang="en-US" dirty="0">
                  <a:solidFill>
                    <a:schemeClr val="bg1"/>
                  </a:solidFill>
                  <a:latin typeface="Arial" charset="0"/>
                </a:rPr>
                <a:t>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smtClean="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a:t>
              </a:r>
              <a:r>
                <a:rPr lang="en-US" dirty="0" err="1">
                  <a:solidFill>
                    <a:schemeClr val="bg1"/>
                  </a:solidFill>
                </a:rPr>
                <a:t>json</a:t>
              </a:r>
              <a:r>
                <a:rPr lang="en-US" dirty="0" smtClean="0">
                  <a:solidFill>
                    <a:schemeClr val="bg1"/>
                  </a:solidFill>
                </a:rPr>
                <a:t>)</a:t>
              </a:r>
            </a:p>
            <a:p>
              <a:pPr algn="ctr"/>
              <a:endParaRPr lang="en-US" dirty="0">
                <a:solidFill>
                  <a:schemeClr val="bg1"/>
                </a:solidFill>
              </a:endParaRPr>
            </a:p>
            <a:p>
              <a:pPr algn="ctr"/>
              <a:r>
                <a:rPr lang="en-US" dirty="0" smtClean="0">
                  <a:solidFill>
                    <a:schemeClr val="bg1"/>
                  </a:solidFill>
                </a:rPr>
                <a:t>Resource</a:t>
              </a:r>
              <a:endParaRPr lang="en-US" dirty="0">
                <a:solidFill>
                  <a:schemeClr val="bg1"/>
                </a:solidFill>
              </a:endParaRPr>
            </a:p>
          </p:txBody>
        </p:sp>
      </p:grpSp>
    </p:spTree>
    <p:extLst>
      <p:ext uri="{BB962C8B-B14F-4D97-AF65-F5344CB8AC3E}">
        <p14:creationId xmlns:p14="http://schemas.microsoft.com/office/powerpoint/2010/main" val="28449044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 BLOB + Index</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223</a:t>
            </a:fld>
            <a:endParaRPr lang="en-CA"/>
          </a:p>
        </p:txBody>
      </p:sp>
      <p:graphicFrame>
        <p:nvGraphicFramePr>
          <p:cNvPr id="6" name="Table 5"/>
          <p:cNvGraphicFramePr>
            <a:graphicFrameLocks noGrp="1"/>
          </p:cNvGraphicFramePr>
          <p:nvPr>
            <p:extLst>
              <p:ext uri="{D42A27DB-BD31-4B8C-83A1-F6EECF244321}">
                <p14:modId xmlns:p14="http://schemas.microsoft.com/office/powerpoint/2010/main" val="435842501"/>
              </p:ext>
            </p:extLst>
          </p:nvPr>
        </p:nvGraphicFramePr>
        <p:xfrm>
          <a:off x="762000" y="1905000"/>
          <a:ext cx="6553200" cy="1143000"/>
        </p:xfrm>
        <a:graphic>
          <a:graphicData uri="http://schemas.openxmlformats.org/drawingml/2006/table">
            <a:tbl>
              <a:tblPr/>
              <a:tblGrid>
                <a:gridCol w="419651"/>
                <a:gridCol w="1347306"/>
                <a:gridCol w="1236870"/>
                <a:gridCol w="1415773"/>
                <a:gridCol w="2133600"/>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2012-12-19</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Observation</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61764834"/>
              </p:ext>
            </p:extLst>
          </p:nvPr>
        </p:nvGraphicFramePr>
        <p:xfrm>
          <a:off x="762000" y="3352800"/>
          <a:ext cx="5029200" cy="1143000"/>
        </p:xfrm>
        <a:graphic>
          <a:graphicData uri="http://schemas.openxmlformats.org/drawingml/2006/table">
            <a:tbl>
              <a:tblPr/>
              <a:tblGrid>
                <a:gridCol w="497680"/>
                <a:gridCol w="1597820"/>
                <a:gridCol w="1466850"/>
                <a:gridCol w="1466850"/>
              </a:tblGrid>
              <a:tr h="285750">
                <a:tc>
                  <a:txBody>
                    <a:bodyPr/>
                    <a:lstStyle/>
                    <a:p>
                      <a:pPr algn="ctr" fontAlgn="b"/>
                      <a:r>
                        <a:rPr lang="nl-NL" sz="1600" b="0" i="0" u="none" strike="noStrike" dirty="0" err="1" smtClean="0">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err="1" smtClean="0">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r>
              <a:tr h="285750">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smtClean="0">
                          <a:solidFill>
                            <a:srgbClr val="000000"/>
                          </a:solidFill>
                          <a:effectLst/>
                          <a:latin typeface="Arial"/>
                          <a:ea typeface="+mn-ea"/>
                          <a:cs typeface="+mn-cs"/>
                        </a:rPr>
                        <a:t>“Ewout”</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err="1" smtClean="0">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140251715"/>
              </p:ext>
            </p:extLst>
          </p:nvPr>
        </p:nvGraphicFramePr>
        <p:xfrm>
          <a:off x="762000" y="4876800"/>
          <a:ext cx="2209800" cy="857250"/>
        </p:xfrm>
        <a:graphic>
          <a:graphicData uri="http://schemas.openxmlformats.org/drawingml/2006/table">
            <a:tbl>
              <a:tblPr/>
              <a:tblGrid>
                <a:gridCol w="838200"/>
                <a:gridCol w="1371600"/>
              </a:tblGrid>
              <a:tr h="285750">
                <a:tc>
                  <a:txBody>
                    <a:bodyPr/>
                    <a:lstStyle/>
                    <a:p>
                      <a:pPr algn="ctr" fontAlgn="b"/>
                      <a:r>
                        <a:rPr lang="en-US" sz="1600" b="0" i="0" u="none" strike="noStrike" dirty="0" smtClean="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smtClean="0">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en-US" sz="1600" b="0" i="0" u="none" strike="noStrike" dirty="0" smtClean="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en-US" sz="1600" b="0" i="0" u="none" strike="noStrike" dirty="0" smtClean="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smtClean="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Separate tables for current and history?</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29615753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4000" b="1" dirty="0" smtClean="0"/>
              <a:t>Both implementations use a separately maintained index for search?</a:t>
            </a:r>
          </a:p>
          <a:p>
            <a:pPr marL="0" indent="0">
              <a:buNone/>
            </a:pPr>
            <a:endParaRPr lang="en-US" sz="4000" dirty="0" smtClean="0"/>
          </a:p>
          <a:p>
            <a:pPr marL="0" indent="0">
              <a:buNone/>
            </a:pPr>
            <a:r>
              <a:rPr lang="en-US" sz="4000" dirty="0" smtClean="0"/>
              <a:t>Yes, here’s why…</a:t>
            </a:r>
            <a:endParaRPr lang="en-US" sz="4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224</a:t>
            </a:fld>
            <a:endParaRPr lang="en-CA"/>
          </a:p>
        </p:txBody>
      </p:sp>
    </p:spTree>
    <p:extLst>
      <p:ext uri="{BB962C8B-B14F-4D97-AF65-F5344CB8AC3E}">
        <p14:creationId xmlns:p14="http://schemas.microsoft.com/office/powerpoint/2010/main" val="408928963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Predictable search</a:t>
            </a:r>
            <a:endParaRPr lang="en-US" dirty="0"/>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a:t>
            </a:r>
            <a:r>
              <a:rPr lang="en-US" sz="2400" dirty="0" smtClean="0">
                <a:latin typeface="+mn-lt"/>
              </a:rPr>
              <a:t>has a </a:t>
            </a:r>
            <a:r>
              <a:rPr lang="en-US" sz="2400" u="sng" dirty="0" smtClean="0">
                <a:latin typeface="+mn-lt"/>
              </a:rPr>
              <a:t>fixed set</a:t>
            </a:r>
            <a:r>
              <a:rPr lang="en-US" sz="2400" dirty="0" smtClean="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Searched element</a:t>
            </a:r>
          </a:p>
        </p:txBody>
      </p:sp>
    </p:spTree>
    <p:extLst>
      <p:ext uri="{BB962C8B-B14F-4D97-AF65-F5344CB8AC3E}">
        <p14:creationId xmlns:p14="http://schemas.microsoft.com/office/powerpoint/2010/main" val="163334913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parameters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58670732"/>
              </p:ext>
            </p:extLst>
          </p:nvPr>
        </p:nvGraphicFramePr>
        <p:xfrm>
          <a:off x="838200" y="2075976"/>
          <a:ext cx="7620000" cy="3181824"/>
        </p:xfrm>
        <a:graphic>
          <a:graphicData uri="http://schemas.openxmlformats.org/drawingml/2006/table">
            <a:tbl>
              <a:tblPr bandRow="1">
                <a:tableStyleId>{7DF18680-E054-41AD-8BC1-D1AEF772440D}</a:tableStyleId>
              </a:tblPr>
              <a:tblGrid>
                <a:gridCol w="1465385"/>
                <a:gridCol w="6154615"/>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smtClean="0"/>
                        <a:t>Search parameter must be a simple whole number.</a:t>
                      </a:r>
                      <a:endParaRPr lang="en-US" sz="1400" dirty="0"/>
                    </a:p>
                  </a:txBody>
                  <a:tcPr marL="16232" marR="16232" marT="16232" marB="16232"/>
                </a:tc>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a simple string, like a name part. </a:t>
                      </a:r>
                      <a:r>
                        <a:rPr lang="en-US" sz="1400" b="1" i="0" kern="1200" dirty="0" smtClean="0">
                          <a:solidFill>
                            <a:schemeClr val="dk1"/>
                          </a:solidFill>
                          <a:effectLst/>
                          <a:latin typeface="+mn-lt"/>
                          <a:ea typeface="+mn-ea"/>
                          <a:cs typeface="+mn-cs"/>
                        </a:rPr>
                        <a:t>Search is case-insensitive and accent-insensitive</a:t>
                      </a:r>
                      <a:r>
                        <a:rPr lang="en-US" sz="1400" b="0" i="0" kern="1200" dirty="0" smtClean="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tr>
              <a:tr h="583783">
                <a:tc>
                  <a:txBody>
                    <a:bodyPr/>
                    <a:lstStyle/>
                    <a:p>
                      <a:pPr fontAlgn="t"/>
                      <a:r>
                        <a:rPr lang="nl-NL" sz="1300" b="1" dirty="0" err="1">
                          <a:effectLst/>
                        </a:rPr>
                        <a:t>text</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on a long string. Used for text filter type search: it functions on searches within a body of text and may contain spaces to separate words. </a:t>
                      </a:r>
                      <a:r>
                        <a:rPr lang="en-US" sz="1400" b="1" i="0" kern="1200" dirty="0" smtClean="0">
                          <a:solidFill>
                            <a:schemeClr val="dk1"/>
                          </a:solidFill>
                          <a:effectLst/>
                          <a:latin typeface="+mn-lt"/>
                          <a:ea typeface="+mn-ea"/>
                          <a:cs typeface="+mn-cs"/>
                        </a:rPr>
                        <a:t>May match even if the separate words are found out of order. </a:t>
                      </a:r>
                      <a:endParaRPr lang="en-US" sz="1400" b="1" dirty="0">
                        <a:effectLst/>
                        <a:latin typeface="verdana"/>
                      </a:endParaRPr>
                    </a:p>
                  </a:txBody>
                  <a:tcPr marL="16232" marR="16232" marT="16232" marB="16232"/>
                </a:tc>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smtClean="0">
                          <a:effectLst/>
                        </a:rPr>
                        <a:t>Search for an exact match on a date</a:t>
                      </a:r>
                      <a:r>
                        <a:rPr lang="en-US" sz="1400" baseline="0" dirty="0" smtClean="0">
                          <a:effectLst/>
                        </a:rPr>
                        <a:t> (parameters look like 1956-05-27T12:34:12+04:00 or shorter)</a:t>
                      </a:r>
                    </a:p>
                  </a:txBody>
                  <a:tcPr marL="16232" marR="16232" marT="16232" marB="16232"/>
                </a:tc>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on a coded element or identifier. May be used to search </a:t>
                      </a:r>
                      <a:r>
                        <a:rPr lang="en-US" sz="1400" b="1" i="0" kern="1200" dirty="0" smtClean="0">
                          <a:solidFill>
                            <a:schemeClr val="dk1"/>
                          </a:solidFill>
                          <a:effectLst/>
                          <a:latin typeface="+mn-lt"/>
                          <a:ea typeface="+mn-ea"/>
                          <a:cs typeface="+mn-cs"/>
                        </a:rPr>
                        <a:t>through the text, </a:t>
                      </a:r>
                      <a:r>
                        <a:rPr lang="en-US" sz="1400" b="1" i="0" kern="1200" dirty="0" err="1" smtClean="0">
                          <a:solidFill>
                            <a:schemeClr val="dk1"/>
                          </a:solidFill>
                          <a:effectLst/>
                          <a:latin typeface="+mn-lt"/>
                          <a:ea typeface="+mn-ea"/>
                          <a:cs typeface="+mn-cs"/>
                        </a:rPr>
                        <a:t>displayname</a:t>
                      </a:r>
                      <a:r>
                        <a:rPr lang="en-US" sz="1400" b="1" i="0" kern="1200" dirty="0" smtClean="0">
                          <a:solidFill>
                            <a:schemeClr val="dk1"/>
                          </a:solidFill>
                          <a:effectLst/>
                          <a:latin typeface="+mn-lt"/>
                          <a:ea typeface="+mn-ea"/>
                          <a:cs typeface="+mn-cs"/>
                        </a:rPr>
                        <a:t>, code and code/</a:t>
                      </a:r>
                      <a:r>
                        <a:rPr lang="en-US" sz="1400" b="1" i="0" kern="1200" dirty="0" err="1" smtClean="0">
                          <a:solidFill>
                            <a:schemeClr val="dk1"/>
                          </a:solidFill>
                          <a:effectLst/>
                          <a:latin typeface="+mn-lt"/>
                          <a:ea typeface="+mn-ea"/>
                          <a:cs typeface="+mn-cs"/>
                        </a:rPr>
                        <a:t>codesystem</a:t>
                      </a:r>
                      <a:r>
                        <a:rPr lang="en-US" sz="1400" b="0" i="0" kern="1200" dirty="0" smtClean="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tr>
              <a:tr h="249159">
                <a:tc>
                  <a:txBody>
                    <a:bodyPr/>
                    <a:lstStyle/>
                    <a:p>
                      <a:pPr fontAlgn="t"/>
                      <a:r>
                        <a:rPr lang="en-US" sz="1300" b="1" kern="1200" dirty="0" smtClean="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226</a:t>
            </a:fld>
            <a:endParaRPr lang="en-CA"/>
          </a:p>
        </p:txBody>
      </p:sp>
      <p:sp>
        <p:nvSpPr>
          <p:cNvPr id="3" name="TextBox 2"/>
          <p:cNvSpPr txBox="1"/>
          <p:nvPr/>
        </p:nvSpPr>
        <p:spPr>
          <a:xfrm>
            <a:off x="914400" y="5879068"/>
            <a:ext cx="4955203" cy="369332"/>
          </a:xfrm>
          <a:prstGeom prst="rect">
            <a:avLst/>
          </a:prstGeom>
          <a:noFill/>
        </p:spPr>
        <p:txBody>
          <a:bodyPr wrap="none" rtlCol="0">
            <a:spAutoFit/>
          </a:bodyPr>
          <a:lstStyle/>
          <a:p>
            <a:r>
              <a:rPr lang="en-US" b="1" i="1" dirty="0" smtClean="0"/>
              <a:t>Note: you need to escape the query-string!!</a:t>
            </a:r>
            <a:endParaRPr lang="nl-NL" b="1" i="1" dirty="0"/>
          </a:p>
        </p:txBody>
      </p:sp>
    </p:spTree>
    <p:extLst>
      <p:ext uri="{BB962C8B-B14F-4D97-AF65-F5344CB8AC3E}">
        <p14:creationId xmlns:p14="http://schemas.microsoft.com/office/powerpoint/2010/main" val="391967438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Partial/combined match</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227</a:t>
            </a:fld>
            <a:endParaRPr lang="en-CA"/>
          </a:p>
        </p:txBody>
      </p:sp>
      <p:graphicFrame>
        <p:nvGraphicFramePr>
          <p:cNvPr id="5" name="Table 4"/>
          <p:cNvGraphicFramePr>
            <a:graphicFrameLocks noGrp="1"/>
          </p:cNvGraphicFramePr>
          <p:nvPr>
            <p:extLst>
              <p:ext uri="{D42A27DB-BD31-4B8C-83A1-F6EECF244321}">
                <p14:modId xmlns:p14="http://schemas.microsoft.com/office/powerpoint/2010/main" val="4161293843"/>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gridCol w="5334000"/>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smtClean="0"/>
              <a:t>The search parameter description shows that the match certainly isn’t always exact, and can even combine the contents of several elements:</a:t>
            </a:r>
          </a:p>
        </p:txBody>
      </p:sp>
    </p:spTree>
    <p:extLst>
      <p:ext uri="{BB962C8B-B14F-4D97-AF65-F5344CB8AC3E}">
        <p14:creationId xmlns:p14="http://schemas.microsoft.com/office/powerpoint/2010/main" val="114724811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your data!</a:t>
            </a:r>
            <a:endParaRPr lang="en-US" dirty="0"/>
          </a:p>
        </p:txBody>
      </p:sp>
      <p:sp>
        <p:nvSpPr>
          <p:cNvPr id="3" name="Content Placeholder 2"/>
          <p:cNvSpPr>
            <a:spLocks noGrp="1"/>
          </p:cNvSpPr>
          <p:nvPr>
            <p:ph idx="1"/>
          </p:nvPr>
        </p:nvSpPr>
        <p:spPr>
          <a:xfrm>
            <a:off x="4495800" y="1814015"/>
            <a:ext cx="4038600" cy="4480520"/>
          </a:xfrm>
        </p:spPr>
        <p:txBody>
          <a:bodyPr/>
          <a:lstStyle/>
          <a:p>
            <a:pPr marL="0" indent="0">
              <a:buNone/>
            </a:pPr>
            <a:r>
              <a:rPr lang="en-US" dirty="0"/>
              <a:t>P</a:t>
            </a:r>
            <a:r>
              <a:rPr lang="en-US" dirty="0" smtClean="0"/>
              <a:t>atient/_search</a:t>
            </a:r>
            <a:r>
              <a:rPr lang="en-US" dirty="0" smtClean="0"/>
              <a:t>?</a:t>
            </a:r>
            <a:br>
              <a:rPr lang="en-US" dirty="0" smtClean="0"/>
            </a:br>
            <a:r>
              <a:rPr lang="en-US" dirty="0" smtClean="0"/>
              <a:t>  name=</a:t>
            </a:r>
            <a:r>
              <a:rPr lang="en-US" dirty="0" err="1" smtClean="0"/>
              <a:t>johan</a:t>
            </a:r>
            <a:r>
              <a:rPr lang="en-US" dirty="0" smtClean="0"/>
              <a:t>&amp;</a:t>
            </a:r>
            <a:br>
              <a:rPr lang="en-US" dirty="0" smtClean="0"/>
            </a:br>
            <a:r>
              <a:rPr lang="en-US" dirty="0" smtClean="0"/>
              <a:t>  name=</a:t>
            </a:r>
            <a:r>
              <a:rPr lang="en-US" dirty="0" err="1" smtClean="0"/>
              <a:t>grafin</a:t>
            </a:r>
            <a:r>
              <a:rPr lang="en-US" dirty="0" smtClean="0"/>
              <a:t>&amp;</a:t>
            </a:r>
            <a:br>
              <a:rPr lang="en-US" dirty="0" smtClean="0"/>
            </a:br>
            <a:r>
              <a:rPr lang="en-US" dirty="0" smtClean="0"/>
              <a:t>  telecom=5552004</a:t>
            </a:r>
          </a:p>
          <a:p>
            <a:pPr marL="0" indent="0">
              <a:buNone/>
            </a:pPr>
            <a:endParaRPr lang="en-US" dirty="0" smtClean="0"/>
          </a:p>
          <a:p>
            <a:pPr marL="0" indent="0">
              <a:buNone/>
            </a:pPr>
            <a:r>
              <a:rPr lang="en-US" dirty="0" smtClean="0"/>
              <a:t>“Groom” – prepare for searching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228</a:t>
            </a:fld>
            <a:endParaRPr lang="en-CA"/>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727669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229</a:t>
            </a:fld>
            <a:endParaRPr lang="en-CA"/>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021975"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9671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V3 and FHIR</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Based on RIM, vocab &amp; ISO Data types foundations</a:t>
            </a:r>
          </a:p>
          <a:p>
            <a:r>
              <a:rPr lang="en-US" dirty="0" smtClean="0"/>
              <a:t>Support XML syntax</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Simpler models &amp; syntax (reference model hidden)</a:t>
            </a:r>
          </a:p>
          <a:p>
            <a:r>
              <a:rPr lang="en-US" dirty="0"/>
              <a:t>Friendly names</a:t>
            </a:r>
          </a:p>
          <a:p>
            <a:r>
              <a:rPr lang="en-US" dirty="0" smtClean="0"/>
              <a:t>Extensibility with discovery</a:t>
            </a:r>
          </a:p>
          <a:p>
            <a:r>
              <a:rPr lang="en-US" dirty="0" smtClean="0"/>
              <a:t>Easy inter-version wire compatibility</a:t>
            </a:r>
          </a:p>
          <a:p>
            <a:r>
              <a:rPr lang="en-US" dirty="0" smtClean="0"/>
              <a:t>Messages, documents, etc. use same syntax</a:t>
            </a:r>
          </a:p>
          <a:p>
            <a:r>
              <a:rPr lang="en-US" dirty="0" smtClean="0"/>
              <a:t>JSON syntax too</a:t>
            </a:r>
          </a:p>
        </p:txBody>
      </p:sp>
    </p:spTree>
    <p:extLst>
      <p:ext uri="{BB962C8B-B14F-4D97-AF65-F5344CB8AC3E}">
        <p14:creationId xmlns:p14="http://schemas.microsoft.com/office/powerpoint/2010/main" val="297765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230</a:t>
            </a:fld>
            <a:endParaRPr lang="en-CA"/>
          </a:p>
        </p:txBody>
      </p:sp>
    </p:spTree>
    <p:extLst>
      <p:ext uri="{BB962C8B-B14F-4D97-AF65-F5344CB8AC3E}">
        <p14:creationId xmlns:p14="http://schemas.microsoft.com/office/powerpoint/2010/main" val="3532680808"/>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231</a:t>
            </a:fld>
            <a:endParaRPr lang="en-CA" dirty="0"/>
          </a:p>
        </p:txBody>
      </p:sp>
      <p:pic>
        <p:nvPicPr>
          <p:cNvPr id="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844824"/>
            <a:ext cx="1357190" cy="22619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icons.iconarchive.com/icons/icons-land/vista-hardware-devices/256/Home-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016" y="221473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35896" y="1979548"/>
            <a:ext cx="1462901" cy="369332"/>
          </a:xfrm>
          <a:prstGeom prst="rect">
            <a:avLst/>
          </a:prstGeom>
          <a:noFill/>
        </p:spPr>
        <p:txBody>
          <a:bodyPr wrap="none" rtlCol="0">
            <a:spAutoFit/>
          </a:bodyPr>
          <a:lstStyle/>
          <a:p>
            <a:r>
              <a:rPr lang="en-US" dirty="0" smtClean="0"/>
              <a:t>App’s server</a:t>
            </a:r>
            <a:endParaRPr lang="nl-NL" dirty="0"/>
          </a:p>
        </p:txBody>
      </p:sp>
      <p:sp>
        <p:nvSpPr>
          <p:cNvPr id="7" name="Right Arrow 6"/>
          <p:cNvSpPr/>
          <p:nvPr/>
        </p:nvSpPr>
        <p:spPr bwMode="auto">
          <a:xfrm>
            <a:off x="2411760" y="2708920"/>
            <a:ext cx="1224136" cy="93610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Store &amp;</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pic>
        <p:nvPicPr>
          <p:cNvPr id="9" name="Picture 2" descr="http://icons.iconarchive.com/icons/icons-land/vista-hardware-devices/256/Home-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072" y="329485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908912" y="2936366"/>
            <a:ext cx="2736647" cy="369332"/>
          </a:xfrm>
          <a:prstGeom prst="rect">
            <a:avLst/>
          </a:prstGeom>
          <a:noFill/>
        </p:spPr>
        <p:txBody>
          <a:bodyPr wrap="none" rtlCol="0">
            <a:spAutoFit/>
          </a:bodyPr>
          <a:lstStyle/>
          <a:p>
            <a:r>
              <a:rPr lang="en-US" dirty="0" smtClean="0"/>
              <a:t>Country validation server</a:t>
            </a:r>
            <a:endParaRPr lang="nl-NL" dirty="0"/>
          </a:p>
        </p:txBody>
      </p:sp>
      <p:sp>
        <p:nvSpPr>
          <p:cNvPr id="11" name="Right Arrow 10"/>
          <p:cNvSpPr/>
          <p:nvPr/>
        </p:nvSpPr>
        <p:spPr bwMode="auto">
          <a:xfrm rot="1780419">
            <a:off x="5161122" y="3488086"/>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707904" y="3998797"/>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X</a:t>
            </a:r>
            <a:endParaRPr lang="en-US" b="1" dirty="0" smtClean="0">
              <a:latin typeface="Arial" charset="0"/>
            </a:endParaRPr>
          </a:p>
        </p:txBody>
      </p:sp>
      <p:sp>
        <p:nvSpPr>
          <p:cNvPr id="13" name="Rectangle 12"/>
          <p:cNvSpPr/>
          <p:nvPr/>
        </p:nvSpPr>
        <p:spPr bwMode="auto">
          <a:xfrm>
            <a:off x="3923928" y="4365104"/>
            <a:ext cx="1368152" cy="504056"/>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14" name="Rectangle 13"/>
          <p:cNvSpPr/>
          <p:nvPr/>
        </p:nvSpPr>
        <p:spPr bwMode="auto">
          <a:xfrm>
            <a:off x="6516216" y="5157192"/>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8" name="Bent-Up Arrow 7"/>
          <p:cNvSpPr/>
          <p:nvPr/>
        </p:nvSpPr>
        <p:spPr bwMode="auto">
          <a:xfrm rot="5400000">
            <a:off x="3100772" y="2523964"/>
            <a:ext cx="1512168" cy="5050432"/>
          </a:xfrm>
          <a:prstGeom prst="bentUpArrow">
            <a:avLst>
              <a:gd name="adj1" fmla="val 17490"/>
              <a:gd name="adj2" fmla="val 18824"/>
              <a:gd name="adj3" fmla="val 26073"/>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3249002" y="5373216"/>
            <a:ext cx="818942" cy="307777"/>
          </a:xfrm>
          <a:prstGeom prst="rect">
            <a:avLst/>
          </a:prstGeom>
          <a:noFill/>
        </p:spPr>
        <p:txBody>
          <a:bodyPr wrap="none" rtlCol="0">
            <a:spAutoFit/>
          </a:bodyPr>
          <a:lstStyle/>
          <a:p>
            <a:r>
              <a:rPr lang="en-US" sz="1400" dirty="0">
                <a:latin typeface="Arial" charset="0"/>
              </a:rPr>
              <a:t>Validate</a:t>
            </a:r>
            <a:endParaRPr lang="nl-NL" sz="1400" dirty="0">
              <a:latin typeface="Arial" charset="0"/>
            </a:endParaRPr>
          </a:p>
        </p:txBody>
      </p:sp>
    </p:spTree>
    <p:extLst>
      <p:ext uri="{BB962C8B-B14F-4D97-AF65-F5344CB8AC3E}">
        <p14:creationId xmlns:p14="http://schemas.microsoft.com/office/powerpoint/2010/main" val="23017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13" grpId="0" animBg="1"/>
      <p:bldP spid="14" grpId="0" animBg="1"/>
      <p:bldP spid="8" grpId="0" animBg="1"/>
      <p:bldP spid="1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a Resource</a:t>
            </a:r>
            <a:endParaRPr lang="en-US" dirty="0"/>
          </a:p>
        </p:txBody>
      </p:sp>
      <p:sp>
        <p:nvSpPr>
          <p:cNvPr id="5" name="Rectangle 4"/>
          <p:cNvSpPr/>
          <p:nvPr/>
        </p:nvSpPr>
        <p:spPr bwMode="auto">
          <a:xfrm>
            <a:off x="1043608" y="1844824"/>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6" name="Flowchart: Card 5"/>
          <p:cNvSpPr/>
          <p:nvPr/>
        </p:nvSpPr>
        <p:spPr bwMode="auto">
          <a:xfrm>
            <a:off x="2843808" y="1853054"/>
            <a:ext cx="3600400" cy="1071889"/>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hl7.org/fhir/tag/security</a:t>
            </a:r>
          </a:p>
          <a:p>
            <a:pPr eaLnBrk="0" fontAlgn="base" hangingPunct="0">
              <a:spcBef>
                <a:spcPct val="0"/>
              </a:spcBef>
              <a:spcAft>
                <a:spcPct val="0"/>
              </a:spcAft>
            </a:pPr>
            <a:r>
              <a:rPr lang="nl-NL" sz="1600" dirty="0" smtClean="0"/>
              <a:t>http</a:t>
            </a:r>
            <a:r>
              <a:rPr lang="nl-NL" sz="1600" dirty="0"/>
              <a:t>://hl7.org/fhir/v3/ActCode#TABOO</a:t>
            </a:r>
            <a:endParaRPr lang="nl-NL" sz="1600" dirty="0" smtClean="0"/>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195736" y="3356992"/>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187624" y="4653136"/>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11" name="Oval Callout 10"/>
          <p:cNvSpPr/>
          <p:nvPr/>
        </p:nvSpPr>
        <p:spPr bwMode="auto">
          <a:xfrm>
            <a:off x="4860032" y="4753488"/>
            <a:ext cx="4032448" cy="1527488"/>
          </a:xfrm>
          <a:prstGeom prst="wedgeEllipseCallout">
            <a:avLst>
              <a:gd name="adj1" fmla="val -61065"/>
              <a:gd name="adj2" fmla="val -315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“a claim that the Resource conforms to the profile identified in the term”</a:t>
            </a:r>
            <a:endParaRPr lang="nl-NL" dirty="0"/>
          </a:p>
        </p:txBody>
      </p:sp>
    </p:spTree>
    <p:extLst>
      <p:ext uri="{BB962C8B-B14F-4D97-AF65-F5344CB8AC3E}">
        <p14:creationId xmlns:p14="http://schemas.microsoft.com/office/powerpoint/2010/main" val="294326087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tags?</a:t>
            </a:r>
            <a:endParaRPr lang="en-US" dirty="0"/>
          </a:p>
        </p:txBody>
      </p:sp>
      <p:sp>
        <p:nvSpPr>
          <p:cNvPr id="3" name="Content Placeholder 2"/>
          <p:cNvSpPr>
            <a:spLocks noGrp="1"/>
          </p:cNvSpPr>
          <p:nvPr>
            <p:ph idx="1"/>
          </p:nvPr>
        </p:nvSpPr>
        <p:spPr/>
        <p:txBody>
          <a:bodyPr/>
          <a:lstStyle/>
          <a:p>
            <a:r>
              <a:rPr lang="en-US" dirty="0" smtClean="0"/>
              <a:t>Tags allow assertions of information about a resource that don’t change the resource itself</a:t>
            </a:r>
          </a:p>
          <a:p>
            <a:pPr lvl="1"/>
            <a:r>
              <a:rPr lang="en-US" dirty="0" smtClean="0"/>
              <a:t>I.e. they can’t break signatures</a:t>
            </a:r>
          </a:p>
          <a:p>
            <a:pPr lvl="0"/>
            <a:r>
              <a:rPr lang="en-US" dirty="0" smtClean="0"/>
              <a:t>Appropriate for things like access controls, declaring profiles, managing workflows</a:t>
            </a:r>
          </a:p>
          <a:p>
            <a:pPr lvl="1"/>
            <a:r>
              <a:rPr lang="en-US" dirty="0" smtClean="0"/>
              <a:t>E.g. “Has this result been reviewed?”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233</a:t>
            </a:fld>
            <a:endParaRPr lang="en-CA"/>
          </a:p>
        </p:txBody>
      </p:sp>
    </p:spTree>
    <p:extLst>
      <p:ext uri="{BB962C8B-B14F-4D97-AF65-F5344CB8AC3E}">
        <p14:creationId xmlns:p14="http://schemas.microsoft.com/office/powerpoint/2010/main" val="389473428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Outcome</a:t>
            </a:r>
            <a:endParaRPr lang="en-US" dirty="0"/>
          </a:p>
        </p:txBody>
      </p:sp>
      <p:sp>
        <p:nvSpPr>
          <p:cNvPr id="3" name="Content Placeholder 2"/>
          <p:cNvSpPr>
            <a:spLocks noGrp="1"/>
          </p:cNvSpPr>
          <p:nvPr>
            <p:ph idx="1"/>
          </p:nvPr>
        </p:nvSpPr>
        <p:spPr/>
        <p:txBody>
          <a:bodyPr/>
          <a:lstStyle/>
          <a:p>
            <a:r>
              <a:rPr lang="en-US" dirty="0" smtClean="0"/>
              <a:t>When something goes wrong….return the </a:t>
            </a:r>
            <a:r>
              <a:rPr lang="en-US" dirty="0" err="1" smtClean="0"/>
              <a:t>OperationOutcome</a:t>
            </a:r>
            <a:r>
              <a:rPr lang="en-US" dirty="0" smtClean="0"/>
              <a: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234</a:t>
            </a:fld>
            <a:endParaRPr lang="en-CA"/>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18849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resource</a:t>
            </a:r>
            <a:endParaRPr lang="en-US" dirty="0"/>
          </a:p>
        </p:txBody>
      </p:sp>
      <p:sp>
        <p:nvSpPr>
          <p:cNvPr id="3" name="Content Placeholder 2"/>
          <p:cNvSpPr>
            <a:spLocks noGrp="1"/>
          </p:cNvSpPr>
          <p:nvPr>
            <p:ph idx="1"/>
          </p:nvPr>
        </p:nvSpPr>
        <p:spPr/>
        <p:txBody>
          <a:bodyPr/>
          <a:lstStyle/>
          <a:p>
            <a:r>
              <a:rPr lang="en-US" dirty="0" smtClean="0"/>
              <a:t>Now, what if you have the need for a completely “new” resource?</a:t>
            </a:r>
          </a:p>
          <a:p>
            <a:endParaRPr lang="en-US" dirty="0"/>
          </a:p>
          <a:p>
            <a:endParaRPr lang="en-US" dirty="0" smtClean="0"/>
          </a:p>
          <a:p>
            <a:endParaRPr lang="en-US" dirty="0"/>
          </a:p>
          <a:p>
            <a:endParaRPr lang="en-US" dirty="0" smtClean="0"/>
          </a:p>
          <a:p>
            <a:endParaRPr lang="en-US" dirty="0"/>
          </a:p>
          <a:p>
            <a:r>
              <a:rPr lang="en-US" dirty="0" smtClean="0"/>
              <a:t>…then add extensions for each element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235</a:t>
            </a:fld>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0" y="2996952"/>
            <a:ext cx="4463355" cy="267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241777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Implementation &amp; Architecture questions?</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76212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 Considerations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237</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14979111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implementations</a:t>
            </a:r>
            <a:endParaRPr lang="en-US" dirty="0"/>
          </a:p>
        </p:txBody>
      </p:sp>
      <p:sp>
        <p:nvSpPr>
          <p:cNvPr id="3" name="Content Placeholder 2"/>
          <p:cNvSpPr>
            <a:spLocks noGrp="1"/>
          </p:cNvSpPr>
          <p:nvPr>
            <p:ph idx="1"/>
          </p:nvPr>
        </p:nvSpPr>
        <p:spPr/>
        <p:txBody>
          <a:bodyPr/>
          <a:lstStyle/>
          <a:p>
            <a:pPr marL="171450" indent="-171450">
              <a:buFontTx/>
              <a:buChar char="-"/>
            </a:pPr>
            <a:r>
              <a:rPr lang="en-US" sz="2800" dirty="0" smtClean="0"/>
              <a:t>Contents</a:t>
            </a:r>
          </a:p>
          <a:p>
            <a:pPr marL="571500" lvl="1" indent="-171450">
              <a:buFontTx/>
              <a:buChar char="-"/>
            </a:pPr>
            <a:r>
              <a:rPr lang="en-US" sz="2300" dirty="0" smtClean="0"/>
              <a:t>Model </a:t>
            </a:r>
            <a:r>
              <a:rPr lang="en-US" sz="2300" dirty="0"/>
              <a:t>–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r>
              <a:rPr lang="en-US" sz="2300" dirty="0" smtClean="0"/>
              <a:t>)</a:t>
            </a:r>
          </a:p>
          <a:p>
            <a:pPr marL="571500" lvl="1" indent="-171450">
              <a:buFontTx/>
              <a:buChar char="-"/>
            </a:pPr>
            <a:endParaRPr lang="en-US" sz="2300" dirty="0"/>
          </a:p>
          <a:p>
            <a:pPr marL="171450" indent="-171450">
              <a:buFontTx/>
              <a:buChar char="-"/>
            </a:pPr>
            <a:r>
              <a:rPr lang="en-US" sz="2800" dirty="0" smtClean="0"/>
              <a:t>Java – Everything on the downloads page</a:t>
            </a:r>
          </a:p>
          <a:p>
            <a:pPr marL="171450" indent="-171450">
              <a:buFontTx/>
              <a:buChar char="-"/>
            </a:pPr>
            <a:r>
              <a:rPr lang="en-US" sz="2800" dirty="0" smtClean="0"/>
              <a:t>.NET – </a:t>
            </a:r>
            <a:r>
              <a:rPr lang="en-US" sz="2800" dirty="0" err="1" smtClean="0"/>
              <a:t>NuGet</a:t>
            </a:r>
            <a:r>
              <a:rPr lang="en-US" sz="2800" dirty="0" smtClean="0"/>
              <a:t> “FHIR”, or </a:t>
            </a:r>
            <a:r>
              <a:rPr lang="en-US" sz="2800" dirty="0" err="1" smtClean="0"/>
              <a:t>GitHub</a:t>
            </a:r>
            <a:r>
              <a:rPr lang="en-US" sz="2800" dirty="0" smtClean="0"/>
              <a:t> “fhir-net-</a:t>
            </a:r>
            <a:r>
              <a:rPr lang="en-US" sz="2800" dirty="0" err="1" smtClean="0"/>
              <a:t>api</a:t>
            </a:r>
            <a:r>
              <a:rPr lang="en-US" sz="2800" dirty="0" smtClean="0"/>
              <a:t>”</a:t>
            </a:r>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239</a:t>
            </a:fld>
            <a:endParaRPr lang="en-US"/>
          </a:p>
        </p:txBody>
      </p:sp>
    </p:spTree>
    <p:extLst>
      <p:ext uri="{BB962C8B-B14F-4D97-AF65-F5344CB8AC3E}">
        <p14:creationId xmlns:p14="http://schemas.microsoft.com/office/powerpoint/2010/main" val="654124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V3 and CDA</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Support profiling for specific use-cases</a:t>
            </a:r>
          </a:p>
          <a:p>
            <a:r>
              <a:rPr lang="en-US" dirty="0" smtClean="0"/>
              <a:t>Human readability is minimum for interoperability</a:t>
            </a:r>
          </a:p>
          <a:p>
            <a:r>
              <a:rPr lang="en-US" dirty="0" smtClean="0"/>
              <a:t>APIs, validation tooling, profile tooling</a:t>
            </a:r>
          </a:p>
          <a:p>
            <a:r>
              <a:rPr lang="en-US" dirty="0" smtClean="0"/>
              <a:t>(See v3 similarities on prior slide)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Can use out of the box – no templates required</a:t>
            </a:r>
          </a:p>
          <a:p>
            <a:r>
              <a:rPr lang="en-US" dirty="0" smtClean="0"/>
              <a:t>Not restricted to just documents</a:t>
            </a:r>
          </a:p>
          <a:p>
            <a:r>
              <a:rPr lang="en-US" dirty="0" smtClean="0"/>
              <a:t>Implementer tooling generated with spec</a:t>
            </a:r>
          </a:p>
          <a:p>
            <a:r>
              <a:rPr lang="en-US" dirty="0" smtClean="0"/>
              <a:t>(See v3 differences on prior slide)</a:t>
            </a:r>
            <a:endParaRPr lang="en-US" dirty="0"/>
          </a:p>
        </p:txBody>
      </p:sp>
    </p:spTree>
    <p:extLst>
      <p:ext uri="{BB962C8B-B14F-4D97-AF65-F5344CB8AC3E}">
        <p14:creationId xmlns:p14="http://schemas.microsoft.com/office/powerpoint/2010/main" val="185227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reference implementation</a:t>
            </a:r>
            <a:endParaRPr lang="en-US" dirty="0"/>
          </a:p>
        </p:txBody>
      </p:sp>
      <p:sp>
        <p:nvSpPr>
          <p:cNvPr id="3" name="Content Placeholder 2"/>
          <p:cNvSpPr>
            <a:spLocks noGrp="1"/>
          </p:cNvSpPr>
          <p:nvPr>
            <p:ph idx="1"/>
          </p:nvPr>
        </p:nvSpPr>
        <p:spPr/>
        <p:txBody>
          <a:bodyPr/>
          <a:lstStyle/>
          <a:p>
            <a:r>
              <a:rPr lang="en-US" sz="2800" dirty="0" smtClean="0"/>
              <a:t>Download Csharp.zip from the Implementation page (source code + </a:t>
            </a:r>
            <a:r>
              <a:rPr lang="en-US" sz="2800" dirty="0" err="1" smtClean="0"/>
              <a:t>dll</a:t>
            </a:r>
            <a:r>
              <a:rPr lang="en-US" sz="2800" dirty="0" smtClean="0"/>
              <a:t> distribution):</a:t>
            </a:r>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240</a:t>
            </a:fld>
            <a:endParaRPr lang="en-US" dirty="0"/>
          </a:p>
        </p:txBody>
      </p:sp>
      <p:sp>
        <p:nvSpPr>
          <p:cNvPr id="6" name="TextBox 5"/>
          <p:cNvSpPr txBox="1"/>
          <p:nvPr/>
        </p:nvSpPr>
        <p:spPr>
          <a:xfrm>
            <a:off x="3261815" y="3047159"/>
            <a:ext cx="5867400" cy="2031325"/>
          </a:xfrm>
          <a:prstGeom prst="rect">
            <a:avLst/>
          </a:prstGeom>
          <a:noFill/>
        </p:spPr>
        <p:txBody>
          <a:bodyPr wrap="square" rtlCol="0">
            <a:spAutoFit/>
          </a:bodyPr>
          <a:lstStyle/>
          <a:p>
            <a:r>
              <a:rPr lang="en-US" u="sng" dirty="0" smtClean="0"/>
              <a:t>Namespaces</a:t>
            </a:r>
          </a:p>
          <a:p>
            <a:pPr marL="171450" indent="-171450">
              <a:buFontTx/>
              <a:buChar char="-"/>
            </a:pPr>
            <a:r>
              <a:rPr lang="en-US" dirty="0" smtClean="0"/>
              <a:t>Model </a:t>
            </a:r>
            <a:r>
              <a:rPr lang="en-US" dirty="0"/>
              <a:t>–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a:t>
            </a:r>
            <a:r>
              <a:rPr lang="en-US" dirty="0" smtClean="0"/>
              <a:t>spec</a:t>
            </a:r>
          </a:p>
          <a:p>
            <a:pPr marL="171450" indent="-171450">
              <a:buFontTx/>
              <a:buChar char="-"/>
            </a:pPr>
            <a:r>
              <a:rPr lang="en-US" dirty="0" smtClean="0"/>
              <a:t>Support</a:t>
            </a:r>
          </a:p>
          <a:p>
            <a:pPr marL="171450" indent="-171450">
              <a:buFontTx/>
              <a:buChar char="-"/>
            </a:pPr>
            <a:endParaRPr lang="en-US" dirty="0"/>
          </a:p>
          <a:p>
            <a:pPr marL="171450" indent="-171450">
              <a:buFontTx/>
              <a:buChar char="-"/>
            </a:pPr>
            <a:r>
              <a:rPr lang="en-US" dirty="0" smtClean="0"/>
              <a:t>Client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474786"/>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FHIR Resource in C#</a:t>
            </a:r>
            <a:endParaRPr lang="en-US" dirty="0"/>
          </a:p>
        </p:txBody>
      </p:sp>
      <p:sp>
        <p:nvSpPr>
          <p:cNvPr id="3" name="Content Placeholder 2"/>
          <p:cNvSpPr>
            <a:spLocks noGrp="1"/>
          </p:cNvSpPr>
          <p:nvPr>
            <p:ph idx="1"/>
          </p:nvPr>
        </p:nvSpPr>
        <p:spPr/>
        <p:txBody>
          <a:bodyPr/>
          <a:lstStyle/>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that provide reliability information about an observation</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ObservationReliability </a:t>
            </a:r>
            <a:r>
              <a:rPr lang="en-US" noProof="1" smtClean="0">
                <a:solidFill>
                  <a:srgbClr val="000000"/>
                </a:solidFill>
                <a:highlight>
                  <a:srgbClr val="FFFFFF"/>
                </a:highlight>
                <a:latin typeface="Consolas"/>
              </a:rPr>
              <a:t>{Ok, Ongoing,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identifying interpretations of observations</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ObservationInterpretation</a:t>
            </a:r>
            <a:r>
              <a:rPr lang="en-US" noProof="1" smtClean="0">
                <a:solidFill>
                  <a:srgbClr val="000000"/>
                </a:solidFill>
                <a:highlight>
                  <a:srgbClr val="FFFFFF"/>
                </a:highlight>
                <a:latin typeface="Consolas"/>
              </a:rPr>
              <a:t> {N, A, L, H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CodeableConcept</a:t>
            </a:r>
            <a:r>
              <a:rPr lang="en-US" noProof="1" smtClean="0">
                <a:solidFill>
                  <a:srgbClr val="000000"/>
                </a:solidFill>
                <a:highlight>
                  <a:srgbClr val="FFFFFF"/>
                </a:highlight>
                <a:latin typeface="Consolas"/>
              </a:rPr>
              <a:t> Name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ObservationReferenceRangeComponent</a:t>
            </a:r>
            <a:r>
              <a:rPr lang="en-US" noProof="1" smtClean="0">
                <a:solidFill>
                  <a:srgbClr val="000000"/>
                </a:solidFill>
                <a:highlight>
                  <a:srgbClr val="FFFFFF"/>
                </a:highlight>
                <a:latin typeface="Consolas"/>
              </a:rPr>
              <a:t>&gt; ReferenceRange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a:t>
            </a:r>
          </a:p>
          <a:p>
            <a:endParaRPr lang="en-US" noProof="1" smtClean="0">
              <a:solidFill>
                <a:srgbClr val="000000"/>
              </a:solidFill>
              <a:highlight>
                <a:srgbClr val="FFFFFF"/>
              </a:highlight>
              <a:latin typeface="Consolas"/>
            </a:endParaRPr>
          </a:p>
          <a:p>
            <a:r>
              <a:rPr lang="en-US" dirty="0"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a:t>
            </a:r>
            <a:r>
              <a:rPr lang="en-US" noProof="1" smtClean="0">
                <a:solidFill>
                  <a:srgbClr val="2B91AF"/>
                </a:solidFill>
                <a:highlight>
                  <a:srgbClr val="FFFFFF"/>
                </a:highlight>
                <a:latin typeface="Consolas"/>
              </a:rPr>
              <a:t>ObservationReliability</a:t>
            </a:r>
            <a:r>
              <a:rPr lang="en-US" noProof="1" smtClean="0">
                <a:solidFill>
                  <a:srgbClr val="000000"/>
                </a:solidFill>
                <a:highlight>
                  <a:srgbClr val="FFFFFF"/>
                </a:highlight>
                <a:latin typeface="Consolas"/>
              </a:rPr>
              <a:t>&gt; Reliability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endParaRPr lang="en-US" noProof="1" smtClean="0">
              <a:solidFill>
                <a:srgbClr val="000000"/>
              </a:solidFill>
              <a:highlight>
                <a:srgbClr val="FFFFFF"/>
              </a:highlight>
              <a:latin typeface="Consolas"/>
            </a:endParaRP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29849735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242</a:t>
            </a:fld>
            <a:endParaRPr lang="en-CA" dirty="0"/>
          </a:p>
        </p:txBody>
      </p:sp>
      <p:pic>
        <p:nvPicPr>
          <p:cNvPr id="5" name="Picture 2" descr="UML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smtClean="0">
                <a:solidFill>
                  <a:srgbClr val="000000"/>
                </a:solidFill>
                <a:highlight>
                  <a:srgbClr val="FFFFFF"/>
                </a:highlight>
                <a:latin typeface="Consolas"/>
              </a:rPr>
              <a:t>[</a:t>
            </a:r>
            <a:r>
              <a:rPr lang="nl-NL" noProof="1" smtClean="0">
                <a:solidFill>
                  <a:srgbClr val="2B91AF"/>
                </a:solidFill>
                <a:highlight>
                  <a:srgbClr val="FFFFFF"/>
                </a:highlight>
                <a:latin typeface="Consolas"/>
              </a:rPr>
              <a:t>FhirResource</a:t>
            </a:r>
            <a:r>
              <a:rPr lang="nl-NL" noProof="1" smtClean="0">
                <a:solidFill>
                  <a:srgbClr val="000000"/>
                </a:solidFill>
                <a:highlight>
                  <a:srgbClr val="FFFFFF"/>
                </a:highlight>
                <a:latin typeface="Consolas"/>
              </a:rPr>
              <a:t>(</a:t>
            </a:r>
            <a:r>
              <a:rPr lang="nl-NL" noProof="1" smtClean="0">
                <a:solidFill>
                  <a:srgbClr val="A31515"/>
                </a:solidFill>
                <a:highlight>
                  <a:srgbClr val="FFFFFF"/>
                </a:highlight>
                <a:latin typeface="Consolas"/>
              </a:rPr>
              <a:t>"DiagnosticReport"</a:t>
            </a:r>
            <a:r>
              <a:rPr lang="nl-NL" noProof="1" smtClean="0">
                <a:solidFill>
                  <a:srgbClr val="000000"/>
                </a:solidFill>
                <a:highlight>
                  <a:srgbClr val="FFFFFF"/>
                </a:highlight>
                <a:latin typeface="Consolas"/>
              </a:rPr>
              <a:t>)]</a:t>
            </a:r>
          </a:p>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DiagnosticReport</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ObservationStatus</a:t>
            </a:r>
            <a:r>
              <a:rPr lang="en-US" noProof="1" smtClean="0">
                <a:solidFill>
                  <a:srgbClr val="000000"/>
                </a:solidFill>
                <a:highlight>
                  <a:srgbClr val="FFFFFF"/>
                </a:highlight>
                <a:latin typeface="Consolas"/>
              </a:rPr>
              <a:t>&gt; Status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Instant</a:t>
            </a:r>
            <a:r>
              <a:rPr lang="en-US" noProof="1" smtClean="0">
                <a:solidFill>
                  <a:srgbClr val="000000"/>
                </a:solidFill>
                <a:highlight>
                  <a:srgbClr val="FFFFFF"/>
                </a:highlight>
                <a:latin typeface="Consolas"/>
              </a:rPr>
              <a:t> Issued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Subject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Identifier</a:t>
            </a:r>
            <a:r>
              <a:rPr lang="en-US" noProof="1" smtClean="0">
                <a:solidFill>
                  <a:srgbClr val="000000"/>
                </a:solidFill>
                <a:highlight>
                  <a:srgbClr val="FFFFFF"/>
                </a:highlight>
                <a:latin typeface="Consolas"/>
              </a:rPr>
              <a:t> ReportId {…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&lt;DiagnosticReportRequestDetailComponent&gt; 	RequestDetail { …}</a:t>
            </a:r>
          </a:p>
          <a:p>
            <a:r>
              <a:rPr lang="nl-NL" noProof="1" smtClean="0">
                <a:solidFill>
                  <a:srgbClr val="000000"/>
                </a:solidFill>
                <a:highlight>
                  <a:srgbClr val="FFFFFF"/>
                </a:highlight>
                <a:latin typeface="Consolas"/>
              </a:rPr>
              <a:t> </a:t>
            </a:r>
            <a:endParaRPr lang="nl-NL" noProof="1"/>
          </a:p>
        </p:txBody>
      </p:sp>
    </p:spTree>
    <p:extLst>
      <p:ext uri="{BB962C8B-B14F-4D97-AF65-F5344CB8AC3E}">
        <p14:creationId xmlns:p14="http://schemas.microsoft.com/office/powerpoint/2010/main" val="107943305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752600"/>
            <a:ext cx="7311838"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Primitives are not really primitive…</a:t>
            </a:r>
            <a:endParaRPr lang="en-US" dirty="0"/>
          </a:p>
        </p:txBody>
      </p:sp>
      <p:sp>
        <p:nvSpPr>
          <p:cNvPr id="4" name="Rectangle 3"/>
          <p:cNvSpPr/>
          <p:nvPr/>
        </p:nvSpPr>
        <p:spPr bwMode="auto">
          <a:xfrm>
            <a:off x="2321256" y="2971800"/>
            <a:ext cx="762000"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581400"/>
            <a:ext cx="4411948"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4661848" y="2487304"/>
            <a:ext cx="1572904"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98138135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C#</a:t>
            </a:r>
            <a:endParaRPr lang="en-US" dirty="0"/>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noProof="1" smtClean="0">
                <a:solidFill>
                  <a:srgbClr val="2B91AF"/>
                </a:solidFill>
                <a:latin typeface="Consolas"/>
              </a:rPr>
              <a:t>ErrorList</a:t>
            </a:r>
            <a:r>
              <a:rPr lang="en-US" sz="1600" noProof="1" smtClean="0">
                <a:solidFill>
                  <a:prstClr val="black"/>
                </a:solidFill>
                <a:latin typeface="Consolas"/>
              </a:rPr>
              <a:t> errors = </a:t>
            </a:r>
            <a:r>
              <a:rPr lang="en-US" sz="1600" noProof="1" smtClean="0">
                <a:solidFill>
                  <a:srgbClr val="0000FF"/>
                </a:solidFill>
                <a:latin typeface="Consolas"/>
              </a:rPr>
              <a:t>new</a:t>
            </a:r>
            <a:r>
              <a:rPr lang="en-US" sz="1600" noProof="1" smtClean="0">
                <a:solidFill>
                  <a:prstClr val="black"/>
                </a:solidFill>
                <a:latin typeface="Consolas"/>
              </a:rPr>
              <a:t> </a:t>
            </a:r>
            <a:r>
              <a:rPr lang="en-US" sz="1600" noProof="1" smtClean="0">
                <a:solidFill>
                  <a:srgbClr val="2B91AF"/>
                </a:solidFill>
                <a:latin typeface="Consolas"/>
              </a:rPr>
              <a:t>ErrorList</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Create a file-based reader for Xml</a:t>
            </a:r>
            <a:endParaRPr lang="en-US" sz="1600" noProof="1" smtClean="0">
              <a:solidFill>
                <a:srgbClr val="2B91AF"/>
              </a:solidFill>
              <a:latin typeface="Consolas"/>
            </a:endParaRPr>
          </a:p>
          <a:p>
            <a:pPr marL="0" indent="0">
              <a:buNone/>
            </a:pPr>
            <a:r>
              <a:rPr lang="en-US" sz="1600" noProof="1" smtClean="0">
                <a:solidFill>
                  <a:srgbClr val="2B91AF"/>
                </a:solidFill>
                <a:latin typeface="Consolas"/>
              </a:rPr>
              <a:t>XmlReader</a:t>
            </a:r>
            <a:r>
              <a:rPr lang="en-US" sz="1600" noProof="1" smtClean="0">
                <a:solidFill>
                  <a:prstClr val="black"/>
                </a:solidFill>
                <a:latin typeface="Consolas"/>
              </a:rPr>
              <a:t> xr = </a:t>
            </a:r>
            <a:r>
              <a:rPr lang="en-US" sz="1600" noProof="1" smtClean="0">
                <a:solidFill>
                  <a:srgbClr val="2B91AF"/>
                </a:solidFill>
                <a:latin typeface="Consolas"/>
              </a:rPr>
              <a:t>XmlReader</a:t>
            </a:r>
            <a:r>
              <a:rPr lang="en-US" sz="1600" noProof="1" smtClean="0">
                <a:solidFill>
                  <a:prstClr val="black"/>
                </a:solidFill>
                <a:latin typeface="Consolas"/>
              </a:rPr>
              <a:t>.Create(</a:t>
            </a:r>
          </a:p>
          <a:p>
            <a:pPr marL="0" indent="0">
              <a:buNone/>
            </a:pPr>
            <a:r>
              <a:rPr lang="en-US" sz="1600" noProof="1" smtClean="0">
                <a:solidFill>
                  <a:prstClr val="black"/>
                </a:solidFill>
                <a:latin typeface="Consolas"/>
              </a:rPr>
              <a:t>	</a:t>
            </a:r>
            <a:r>
              <a:rPr lang="en-US" sz="1600" noProof="1" smtClean="0">
                <a:solidFill>
                  <a:srgbClr val="0000FF"/>
                </a:solidFill>
                <a:latin typeface="Consolas"/>
              </a:rPr>
              <a:t>new </a:t>
            </a:r>
            <a:r>
              <a:rPr lang="en-US" sz="1600" noProof="1" smtClean="0">
                <a:solidFill>
                  <a:srgbClr val="2B91AF"/>
                </a:solidFill>
                <a:latin typeface="Consolas"/>
              </a:rPr>
              <a:t>StreamReader</a:t>
            </a:r>
            <a:r>
              <a:rPr lang="en-US" sz="1600" noProof="1" smtClean="0">
                <a:solidFill>
                  <a:prstClr val="black"/>
                </a:solidFill>
                <a:latin typeface="Consolas"/>
              </a:rPr>
              <a:t>(</a:t>
            </a:r>
            <a:r>
              <a:rPr lang="en-US" sz="1600" noProof="1" smtClean="0">
                <a:solidFill>
                  <a:srgbClr val="A31515"/>
                </a:solidFill>
                <a:latin typeface="Consolas"/>
              </a:rPr>
              <a:t>@"publish\observation-example.xml"</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Parse the Observation from the stream</a:t>
            </a:r>
            <a:endParaRPr lang="en-US" sz="1600" noProof="1" smtClean="0">
              <a:solidFill>
                <a:srgbClr val="2B91AF"/>
              </a:solidFill>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obs = (</a:t>
            </a:r>
            <a:r>
              <a:rPr lang="en-US" sz="1600" noProof="1" smtClean="0">
                <a:solidFill>
                  <a:srgbClr val="2B91AF"/>
                </a:solidFill>
                <a:highlight>
                  <a:srgbClr val="FFFFFF"/>
                </a:highlight>
                <a:latin typeface="Consolas"/>
              </a:rPr>
              <a:t>Observation</a:t>
            </a:r>
            <a:r>
              <a:rPr lang="en-US" sz="1600" noProof="1" smtClean="0">
                <a:solidFill>
                  <a:srgbClr val="000000"/>
                </a:solidFill>
                <a:highlight>
                  <a:srgbClr val="FFFFFF"/>
                </a:highlight>
                <a:latin typeface="Consolas"/>
              </a:rPr>
              <a:t>)</a:t>
            </a:r>
            <a:r>
              <a:rPr lang="en-US" sz="1600" noProof="1" smtClean="0">
                <a:solidFill>
                  <a:srgbClr val="2B91AF"/>
                </a:solidFill>
                <a:highlight>
                  <a:srgbClr val="FFFFFF"/>
                </a:highlight>
                <a:latin typeface="Consolas"/>
              </a:rPr>
              <a:t>FhirParser</a:t>
            </a:r>
            <a:r>
              <a:rPr lang="en-US" sz="1600" noProof="1" smtClean="0">
                <a:solidFill>
                  <a:srgbClr val="000000"/>
                </a:solidFill>
                <a:highlight>
                  <a:srgbClr val="FFFFFF"/>
                </a:highlight>
                <a:latin typeface="Consolas"/>
              </a:rPr>
              <a:t>.ParseResource(xr, errors);</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Modify some fields of the observation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00"/>
                </a:solidFill>
                <a:highlight>
                  <a:srgbClr val="FFFFFF"/>
                </a:highlight>
                <a:latin typeface="Consolas"/>
              </a:rPr>
              <a:t>obs.Status = </a:t>
            </a:r>
            <a:r>
              <a:rPr lang="en-US" sz="1600" noProof="1" smtClean="0">
                <a:solidFill>
                  <a:srgbClr val="2B91AF"/>
                </a:solidFill>
                <a:highlight>
                  <a:srgbClr val="FFFFFF"/>
                </a:highlight>
                <a:latin typeface="Consolas"/>
              </a:rPr>
              <a:t>ObservationStatus</a:t>
            </a:r>
            <a:r>
              <a:rPr lang="en-US" sz="1600" noProof="1" smtClean="0">
                <a:solidFill>
                  <a:srgbClr val="000000"/>
                </a:solidFill>
                <a:highlight>
                  <a:srgbClr val="FFFFFF"/>
                </a:highlight>
                <a:latin typeface="Consolas"/>
              </a:rPr>
              <a:t>.Amended;</a:t>
            </a:r>
          </a:p>
          <a:p>
            <a:pPr marL="0" indent="0">
              <a:buNone/>
            </a:pPr>
            <a:r>
              <a:rPr lang="en-US" sz="1600" noProof="1" smtClean="0">
                <a:solidFill>
                  <a:srgbClr val="000000"/>
                </a:solidFill>
                <a:highlight>
                  <a:srgbClr val="FFFFFF"/>
                </a:highlight>
                <a:latin typeface="Consolas"/>
              </a:rPr>
              <a:t>obs.Value = </a:t>
            </a:r>
            <a:r>
              <a:rPr lang="en-US" sz="1600" noProof="1" smtClean="0">
                <a:solidFill>
                  <a:srgbClr val="0000FF"/>
                </a:solidFill>
                <a:highlight>
                  <a:srgbClr val="FFFFFF"/>
                </a:highlight>
                <a:latin typeface="Consolas"/>
              </a:rPr>
              <a:t>new</a:t>
            </a:r>
            <a:r>
              <a:rPr lang="en-US" sz="1600" noProof="1" smtClean="0">
                <a:solidFill>
                  <a:srgbClr val="000000"/>
                </a:solidFill>
                <a:highlight>
                  <a:srgbClr val="FFFFFF"/>
                </a:highlight>
                <a:latin typeface="Consolas"/>
              </a:rPr>
              <a:t> </a:t>
            </a:r>
            <a:r>
              <a:rPr lang="en-US" sz="1600" noProof="1" smtClean="0">
                <a:solidFill>
                  <a:srgbClr val="2B91AF"/>
                </a:solidFill>
                <a:highlight>
                  <a:srgbClr val="FFFFFF"/>
                </a:highlight>
                <a:latin typeface="Consolas"/>
              </a:rPr>
              <a:t>Quantity</a:t>
            </a:r>
            <a:r>
              <a:rPr lang="en-US" sz="1600" noProof="1" smtClean="0">
                <a:solidFill>
                  <a:srgbClr val="000000"/>
                </a:solidFill>
                <a:highlight>
                  <a:srgbClr val="FFFFFF"/>
                </a:highlight>
                <a:latin typeface="Consolas"/>
              </a:rPr>
              <a:t>() { Value = 40, Units = </a:t>
            </a:r>
            <a:r>
              <a:rPr lang="en-US" sz="1600" noProof="1" smtClean="0">
                <a:solidFill>
                  <a:srgbClr val="A31515"/>
                </a:solidFill>
                <a:highlight>
                  <a:srgbClr val="FFFFFF"/>
                </a:highlight>
                <a:latin typeface="Consolas"/>
              </a:rPr>
              <a:t>"g"</a:t>
            </a:r>
            <a:r>
              <a:rPr lang="en-US" sz="1600" noProof="1" smtClean="0">
                <a:solidFill>
                  <a:srgbClr val="000000"/>
                </a:solidFill>
                <a:highlight>
                  <a:srgbClr val="FFFFFF"/>
                </a:highlight>
                <a:latin typeface="Consolas"/>
              </a:rPr>
              <a:t> };</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Serialize the in-memory observation to Json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jsonText = </a:t>
            </a:r>
            <a:r>
              <a:rPr lang="en-US" sz="1600" noProof="1" smtClean="0">
                <a:solidFill>
                  <a:srgbClr val="2B91AF"/>
                </a:solidFill>
                <a:highlight>
                  <a:srgbClr val="FFFFFF"/>
                </a:highlight>
                <a:latin typeface="Consolas"/>
              </a:rPr>
              <a:t>FhirSerializer</a:t>
            </a:r>
            <a:r>
              <a:rPr lang="en-US" sz="1600" noProof="1" smtClean="0">
                <a:solidFill>
                  <a:srgbClr val="000000"/>
                </a:solidFill>
                <a:highlight>
                  <a:srgbClr val="FFFFFF"/>
                </a:highlight>
                <a:latin typeface="Consolas"/>
              </a:rPr>
              <a:t>.SerializeResourceToJson(obs);</a:t>
            </a:r>
          </a:p>
        </p:txBody>
      </p:sp>
      <p:sp>
        <p:nvSpPr>
          <p:cNvPr id="5" name="Slide Number Placeholder 4"/>
          <p:cNvSpPr>
            <a:spLocks noGrp="1"/>
          </p:cNvSpPr>
          <p:nvPr>
            <p:ph type="sldNum" sz="quarter" idx="4"/>
          </p:nvPr>
        </p:nvSpPr>
        <p:spPr/>
        <p:txBody>
          <a:bodyPr/>
          <a:lstStyle/>
          <a:p>
            <a:fld id="{2CD36790-EF9F-4521-A783-189BE19EEE4B}" type="slidenum">
              <a:rPr lang="en-US" smtClean="0"/>
              <a:pPr/>
              <a:t>244</a:t>
            </a:fld>
            <a:endParaRPr lang="en-US"/>
          </a:p>
        </p:txBody>
      </p:sp>
    </p:spTree>
    <p:extLst>
      <p:ext uri="{BB962C8B-B14F-4D97-AF65-F5344CB8AC3E}">
        <p14:creationId xmlns:p14="http://schemas.microsoft.com/office/powerpoint/2010/main" val="14707010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Java</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245</a:t>
            </a:fld>
            <a:endParaRPr lang="en-US"/>
          </a:p>
        </p:txBody>
      </p:sp>
      <p:sp>
        <p:nvSpPr>
          <p:cNvPr id="6" name="Rectangle 5"/>
          <p:cNvSpPr/>
          <p:nvPr/>
        </p:nvSpPr>
        <p:spPr>
          <a:xfrm>
            <a:off x="457200" y="1800285"/>
            <a:ext cx="8229600" cy="4524315"/>
          </a:xfrm>
          <a:prstGeom prst="rect">
            <a:avLst/>
          </a:prstGeom>
        </p:spPr>
        <p:txBody>
          <a:bodyPr wrap="square">
            <a:spAutoFit/>
          </a:bodyPr>
          <a:lstStyle/>
          <a:p>
            <a:r>
              <a:rPr lang="nl-NL" noProof="1" smtClean="0">
                <a:solidFill>
                  <a:srgbClr val="000000"/>
                </a:solidFill>
                <a:highlight>
                  <a:srgbClr val="FFFFFF"/>
                </a:highlight>
                <a:latin typeface="Consolas"/>
              </a:rPr>
              <a:t>XmlParser xml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XmlParser();</a:t>
            </a:r>
          </a:p>
          <a:p>
            <a:endParaRPr lang="nl-NL" noProof="1" smtClean="0">
              <a:solidFill>
                <a:srgbClr val="000000"/>
              </a:solidFill>
              <a:highlight>
                <a:srgbClr val="FFFFFF"/>
              </a:highlight>
              <a:latin typeface="Consolas"/>
            </a:endParaRPr>
          </a:p>
          <a:p>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obs =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)xml.parse(</a:t>
            </a:r>
            <a:r>
              <a:rPr lang="en-US" noProof="1" smtClean="0">
                <a:solidFill>
                  <a:srgbClr val="0000FF"/>
                </a:solidFill>
                <a:highlight>
                  <a:srgbClr val="FFFFFF"/>
                </a:highlight>
                <a:latin typeface="Consolas"/>
              </a:rPr>
              <a:t>new</a:t>
            </a:r>
            <a:r>
              <a:rPr lang="en-US" noProof="1" smtClean="0">
                <a:solidFill>
                  <a:srgbClr val="000000"/>
                </a:solidFill>
                <a:highlight>
                  <a:srgbClr val="FFFFFF"/>
                </a:highlight>
                <a:latin typeface="Consolas"/>
              </a:rPr>
              <a:t> 			FileInputStream(“observation.xm</a:t>
            </a:r>
            <a:r>
              <a:rPr lang="en-US" noProof="1">
                <a:solidFill>
                  <a:srgbClr val="000000"/>
                </a:solidFill>
                <a:highlight>
                  <a:srgbClr val="FFFFFF"/>
                </a:highlight>
                <a:latin typeface="Consolas"/>
              </a:rPr>
              <a:t>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obs.setStatusSimple(</a:t>
            </a:r>
            <a:r>
              <a:rPr lang="nl-NL" noProof="1" smtClean="0">
                <a:solidFill>
                  <a:srgbClr val="2B91AF"/>
                </a:solidFill>
                <a:highlight>
                  <a:srgbClr val="FFFFFF"/>
                </a:highlight>
                <a:latin typeface="Consolas"/>
              </a:rPr>
              <a:t>ObservationStatus</a:t>
            </a:r>
            <a:r>
              <a:rPr lang="nl-NL" noProof="1" smtClean="0">
                <a:solidFill>
                  <a:srgbClr val="000000"/>
                </a:solidFill>
                <a:highlight>
                  <a:srgbClr val="FFFFFF"/>
                </a:highlight>
                <a:latin typeface="Consolas"/>
              </a:rPr>
              <a:t>.amended);</a:t>
            </a:r>
          </a:p>
          <a:p>
            <a:endParaRPr lang="nl-NL" noProof="1" smtClean="0">
              <a:solidFill>
                <a:srgbClr val="000000"/>
              </a:solidFill>
              <a:highlight>
                <a:srgbClr val="FFFFFF"/>
              </a:highlight>
              <a:latin typeface="Consolas"/>
            </a:endParaRPr>
          </a:p>
          <a:p>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 newValue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newValue.setValueSimple(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BigDecimal(40));   newValue.setUnitsSimple(</a:t>
            </a:r>
            <a:r>
              <a:rPr lang="nl-NL" noProof="1" smtClean="0">
                <a:solidFill>
                  <a:srgbClr val="A31515"/>
                </a:solidFill>
                <a:highlight>
                  <a:srgbClr val="FFFFFF"/>
                </a:highlight>
                <a:latin typeface="Consolas"/>
              </a:rPr>
              <a:t>"g"</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obs.setValue( newValue );</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JsonComposer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JsonComposer();</a:t>
            </a:r>
          </a:p>
          <a:p>
            <a:r>
              <a:rPr lang="nl-NL" noProof="1" smtClean="0">
                <a:solidFill>
                  <a:srgbClr val="000000"/>
                </a:solidFill>
                <a:highlight>
                  <a:srgbClr val="FFFFFF"/>
                </a:highlight>
                <a:latin typeface="Consolas"/>
              </a:rPr>
              <a:t>comp.compose(bos, obs,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json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endParaRPr lang="nl-NL" noProof="1"/>
          </a:p>
        </p:txBody>
      </p:sp>
    </p:spTree>
    <p:extLst>
      <p:ext uri="{BB962C8B-B14F-4D97-AF65-F5344CB8AC3E}">
        <p14:creationId xmlns:p14="http://schemas.microsoft.com/office/powerpoint/2010/main" val="826798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246</a:t>
            </a:fld>
            <a:endParaRPr lang="en-CA"/>
          </a:p>
        </p:txBody>
      </p:sp>
    </p:spTree>
    <p:extLst>
      <p:ext uri="{BB962C8B-B14F-4D97-AF65-F5344CB8AC3E}">
        <p14:creationId xmlns:p14="http://schemas.microsoft.com/office/powerpoint/2010/main" val="62146198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247</a:t>
            </a:fld>
            <a:endParaRPr lang="en-CA"/>
          </a:p>
        </p:txBody>
      </p:sp>
    </p:spTree>
    <p:extLst>
      <p:ext uri="{BB962C8B-B14F-4D97-AF65-F5344CB8AC3E}">
        <p14:creationId xmlns:p14="http://schemas.microsoft.com/office/powerpoint/2010/main" val="310307597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248</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246974569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249</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en-US" sz="2400" noProof="1" smtClean="0">
                <a:solidFill>
                  <a:srgbClr val="008000"/>
                </a:solidFill>
                <a:highlight>
                  <a:srgbClr val="FFFFFF"/>
                </a:highlight>
                <a:latin typeface="Consolas"/>
              </a:rPr>
              <a:t>// NB: patient is a ResourceEntry&lt;Patient&gt;, // not a Patient</a:t>
            </a:r>
            <a:endParaRPr lang="en-US"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patEntry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patEntry.Resource;</a:t>
            </a: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2663419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Services</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Encourage context neutral, re-usable structures with defined behavior</a:t>
            </a:r>
          </a:p>
          <a:p>
            <a:r>
              <a:rPr lang="en-US" dirty="0" smtClean="0"/>
              <a:t>RESTful interface is a simple SOA interface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Consistent data structures across services</a:t>
            </a:r>
          </a:p>
          <a:p>
            <a:r>
              <a:rPr lang="en-US" dirty="0" smtClean="0"/>
              <a:t>Ease of transport across paradigms message &lt;-&gt; service &lt;-&gt; document &lt;-&gt; REST</a:t>
            </a:r>
          </a:p>
          <a:p>
            <a:r>
              <a:rPr lang="en-US" dirty="0" smtClean="0"/>
              <a:t>Standard framework for defining/discovering services</a:t>
            </a:r>
            <a:endParaRPr lang="en-US" dirty="0"/>
          </a:p>
        </p:txBody>
      </p:sp>
    </p:spTree>
    <p:extLst>
      <p:ext uri="{BB962C8B-B14F-4D97-AF65-F5344CB8AC3E}">
        <p14:creationId xmlns:p14="http://schemas.microsoft.com/office/powerpoint/2010/main" val="189864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Java</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250</a:t>
            </a:fld>
            <a:endParaRPr lang="en-CA"/>
          </a:p>
        </p:txBody>
      </p:sp>
      <p:sp>
        <p:nvSpPr>
          <p:cNvPr id="5" name="Rectangle 4"/>
          <p:cNvSpPr/>
          <p:nvPr/>
        </p:nvSpPr>
        <p:spPr>
          <a:xfrm>
            <a:off x="609600" y="1828800"/>
            <a:ext cx="7924800" cy="4524315"/>
          </a:xfrm>
          <a:prstGeom prst="rect">
            <a:avLst/>
          </a:prstGeom>
        </p:spPr>
        <p:txBody>
          <a:bodyPr wrap="square">
            <a:spAutoFit/>
          </a:bodyPr>
          <a:lstStyle/>
          <a:p>
            <a:r>
              <a:rPr lang="nl-NL" sz="2400" noProof="1" smtClean="0"/>
              <a:t>FHIRClient client = </a:t>
            </a:r>
            <a:r>
              <a:rPr lang="nl-NL" sz="2400" b="1" noProof="1" smtClean="0"/>
              <a:t>new FHIRSimpleClient();</a:t>
            </a:r>
          </a:p>
          <a:p>
            <a:r>
              <a:rPr lang="nl-NL" sz="2400" noProof="1" smtClean="0"/>
              <a:t>client.initialize("http://spark.furore.com/fhir");</a:t>
            </a:r>
          </a:p>
          <a:p>
            <a:endParaRPr lang="nl-NL" sz="2400" noProof="1" smtClean="0"/>
          </a:p>
          <a:p>
            <a:r>
              <a:rPr lang="nl-NL" sz="2400" noProof="1" smtClean="0"/>
              <a:t>AtomEntry&lt;Patient&gt; pe = client.read(Patient.</a:t>
            </a:r>
            <a:r>
              <a:rPr lang="nl-NL" sz="2400" b="1" noProof="1" smtClean="0"/>
              <a:t>class, "1");</a:t>
            </a:r>
          </a:p>
          <a:p>
            <a:r>
              <a:rPr lang="nl-NL" sz="2400" noProof="1" smtClean="0"/>
              <a:t>Patient p = pe.getResource();</a:t>
            </a:r>
          </a:p>
          <a:p>
            <a:endParaRPr lang="nl-NL" sz="2400" noProof="1" smtClean="0"/>
          </a:p>
          <a:p>
            <a:r>
              <a:rPr lang="nl-NL" sz="2400" noProof="1" smtClean="0"/>
              <a:t>HumanName hn = </a:t>
            </a:r>
            <a:r>
              <a:rPr lang="nl-NL" sz="2400" b="1" noProof="1" smtClean="0"/>
              <a:t>new HumanName();</a:t>
            </a:r>
          </a:p>
          <a:p>
            <a:r>
              <a:rPr lang="nl-NL" sz="2400" noProof="1" smtClean="0"/>
              <a:t>hn.getFamily().add(Factory.</a:t>
            </a:r>
            <a:r>
              <a:rPr lang="nl-NL" sz="2400" i="1" noProof="1" smtClean="0"/>
              <a:t>newString_("Kramer"));</a:t>
            </a:r>
          </a:p>
          <a:p>
            <a:r>
              <a:rPr lang="nl-NL" sz="2400" noProof="1" smtClean="0"/>
              <a:t>hn.getGiven().add(Factory.</a:t>
            </a:r>
            <a:r>
              <a:rPr lang="nl-NL" sz="2400" i="1" noProof="1" smtClean="0"/>
              <a:t>newString_("Ewout"));</a:t>
            </a:r>
          </a:p>
          <a:p>
            <a:r>
              <a:rPr lang="nl-NL" sz="2400" noProof="1" smtClean="0"/>
              <a:t>p.getName().add(hn);</a:t>
            </a:r>
          </a:p>
          <a:p>
            <a:endParaRPr lang="nl-NL" sz="2400" noProof="1" smtClean="0"/>
          </a:p>
          <a:p>
            <a:r>
              <a:rPr lang="nl-NL" sz="2400" noProof="1" smtClean="0"/>
              <a:t>client.update(Patient.</a:t>
            </a:r>
            <a:r>
              <a:rPr lang="nl-NL" sz="2400" b="1" noProof="1" smtClean="0"/>
              <a:t>class, p, "1");</a:t>
            </a:r>
            <a:endParaRPr lang="nl-NL" sz="2400" noProof="1"/>
          </a:p>
        </p:txBody>
      </p:sp>
    </p:spTree>
    <p:extLst>
      <p:ext uri="{BB962C8B-B14F-4D97-AF65-F5344CB8AC3E}">
        <p14:creationId xmlns:p14="http://schemas.microsoft.com/office/powerpoint/2010/main" val="3445639003"/>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pPr algn="ctr"/>
            <a:r>
              <a:rPr lang="en-US" sz="3600" dirty="0" smtClean="0">
                <a:latin typeface="+mj-lt"/>
              </a:rPr>
              <a:t>Using the FHIR </a:t>
            </a:r>
          </a:p>
          <a:p>
            <a:pPr algn="ctr"/>
            <a:r>
              <a:rPr lang="en-US" sz="3600" dirty="0" smtClean="0">
                <a:latin typeface="+mj-lt"/>
              </a:rPr>
              <a:t>C# and Java API’s </a:t>
            </a:r>
          </a:p>
          <a:p>
            <a:pPr algn="ctr"/>
            <a:endParaRPr lang="en-US" sz="3600" dirty="0" smtClean="0">
              <a:latin typeface="+mj-lt"/>
            </a:endParaRPr>
          </a:p>
          <a:p>
            <a:pPr algn="ctr"/>
            <a:r>
              <a:rPr lang="en-US" sz="3600" dirty="0" smtClean="0">
                <a:latin typeface="+mj-lt"/>
              </a:rPr>
              <a:t>(60 minutes)</a:t>
            </a:r>
            <a:endParaRPr lang="en-US" sz="3600" dirty="0">
              <a:latin typeface="+mj-lt"/>
            </a:endParaRPr>
          </a:p>
        </p:txBody>
      </p:sp>
    </p:spTree>
    <p:extLst>
      <p:ext uri="{BB962C8B-B14F-4D97-AF65-F5344CB8AC3E}">
        <p14:creationId xmlns:p14="http://schemas.microsoft.com/office/powerpoint/2010/main" val="285301420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v2</a:t>
            </a:r>
            <a:endParaRPr lang="en-US" dirty="0"/>
          </a:p>
        </p:txBody>
      </p:sp>
      <p:sp>
        <p:nvSpPr>
          <p:cNvPr id="3" name="Content Placeholder 2"/>
          <p:cNvSpPr>
            <a:spLocks noGrp="1"/>
          </p:cNvSpPr>
          <p:nvPr>
            <p:ph idx="1"/>
          </p:nvPr>
        </p:nvSpPr>
        <p:spPr/>
        <p:txBody>
          <a:bodyPr/>
          <a:lstStyle/>
          <a:p>
            <a:r>
              <a:rPr lang="en-US" dirty="0" smtClean="0"/>
              <a:t>Already have an integration engine that supports translation between v2 and FHIR</a:t>
            </a:r>
          </a:p>
          <a:p>
            <a:r>
              <a:rPr lang="en-US" dirty="0" smtClean="0"/>
              <a:t>Resources map to segments reasonably well</a:t>
            </a:r>
          </a:p>
          <a:p>
            <a:r>
              <a:rPr lang="en-US" dirty="0" smtClean="0"/>
              <a:t>As always, the challenge with v2 mapping is the variability of v2 interfaces</a:t>
            </a:r>
          </a:p>
          <a:p>
            <a:pPr lvl="1"/>
            <a:r>
              <a:rPr lang="en-US" dirty="0" smtClean="0"/>
              <a:t>“Common” mappings can be created, but they won’t be one size fits all</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4932040" y="5170992"/>
            <a:ext cx="2034746" cy="1252151"/>
          </a:xfrm>
          <a:prstGeom prst="rect">
            <a:avLst/>
          </a:prstGeom>
        </p:spPr>
      </p:pic>
      <p:sp>
        <p:nvSpPr>
          <p:cNvPr id="5" name="Right Arrow 4"/>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1403648" y="5492551"/>
            <a:ext cx="2088232" cy="769441"/>
          </a:xfrm>
          <a:prstGeom prst="rect">
            <a:avLst/>
          </a:prstGeom>
          <a:noFill/>
        </p:spPr>
        <p:txBody>
          <a:bodyPr wrap="square" rtlCol="0">
            <a:spAutoFit/>
          </a:bodyPr>
          <a:lstStyle/>
          <a:p>
            <a:r>
              <a:rPr lang="en-US" sz="4400" b="1" dirty="0" smtClean="0">
                <a:solidFill>
                  <a:srgbClr val="FF0000"/>
                </a:solidFill>
              </a:rPr>
              <a:t>HL7 v2</a:t>
            </a:r>
            <a:endParaRPr lang="en-CA" sz="4400" b="1" dirty="0">
              <a:solidFill>
                <a:srgbClr val="FF0000"/>
              </a:solidFill>
            </a:endParaRPr>
          </a:p>
        </p:txBody>
      </p:sp>
    </p:spTree>
    <p:extLst>
      <p:ext uri="{BB962C8B-B14F-4D97-AF65-F5344CB8AC3E}">
        <p14:creationId xmlns:p14="http://schemas.microsoft.com/office/powerpoint/2010/main" val="110486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v2 mappings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253</a:t>
            </a:fld>
            <a:endParaRPr lang="en-CA"/>
          </a:p>
        </p:txBody>
      </p:sp>
      <p:sp>
        <p:nvSpPr>
          <p:cNvPr id="4" name="Rectangle 3"/>
          <p:cNvSpPr/>
          <p:nvPr/>
        </p:nvSpPr>
        <p:spPr>
          <a:xfrm>
            <a:off x="457200" y="1886508"/>
            <a:ext cx="8763000" cy="707886"/>
          </a:xfrm>
          <a:prstGeom prst="rect">
            <a:avLst/>
          </a:prstGeom>
        </p:spPr>
        <p:txBody>
          <a:bodyPr wrap="square">
            <a:spAutoFit/>
          </a:bodyPr>
          <a:lstStyle/>
          <a:p>
            <a:r>
              <a:rPr lang="en-US" sz="2400" i="1" dirty="0"/>
              <a:t>Every</a:t>
            </a:r>
            <a:r>
              <a:rPr lang="en-US" sz="2400" dirty="0"/>
              <a:t> Resource has v2 mappings </a:t>
            </a:r>
            <a:r>
              <a:rPr lang="en-US" sz="2400" dirty="0" smtClean="0"/>
              <a:t>specified, e.g.:</a:t>
            </a:r>
            <a:endParaRPr lang="en-US" sz="2400" dirty="0"/>
          </a:p>
          <a:p>
            <a:r>
              <a:rPr lang="nl-NL" sz="1600" dirty="0" smtClean="0">
                <a:latin typeface="Courier New" panose="02070309020205020404" pitchFamily="49" charset="0"/>
                <a:cs typeface="Courier New" panose="02070309020205020404" pitchFamily="49" charset="0"/>
              </a:rPr>
              <a:t>http</a:t>
            </a:r>
            <a:r>
              <a:rPr lang="nl-NL" sz="1600" dirty="0">
                <a:latin typeface="Courier New" panose="02070309020205020404" pitchFamily="49" charset="0"/>
                <a:cs typeface="Courier New" panose="02070309020205020404" pitchFamily="49" charset="0"/>
              </a:rPr>
              <a:t>://</a:t>
            </a:r>
            <a:r>
              <a:rPr lang="nl-NL" sz="1600" dirty="0" smtClean="0">
                <a:latin typeface="Courier New" panose="02070309020205020404" pitchFamily="49" charset="0"/>
                <a:cs typeface="Courier New" panose="02070309020205020404" pitchFamily="49" charset="0"/>
              </a:rPr>
              <a:t>www.hl7.org/fhir/patient-mappings.htm#http</a:t>
            </a:r>
            <a:r>
              <a:rPr lang="nl-NL" sz="1600" dirty="0">
                <a:latin typeface="Courier New" panose="02070309020205020404" pitchFamily="49" charset="0"/>
                <a:cs typeface="Courier New" panose="02070309020205020404" pitchFamily="49" charset="0"/>
              </a:rPr>
              <a:t>://hl7.org/v2</a:t>
            </a:r>
          </a:p>
        </p:txBody>
      </p:sp>
      <p:graphicFrame>
        <p:nvGraphicFramePr>
          <p:cNvPr id="5" name="Table 4"/>
          <p:cNvGraphicFramePr>
            <a:graphicFrameLocks noGrp="1"/>
          </p:cNvGraphicFramePr>
          <p:nvPr>
            <p:extLst>
              <p:ext uri="{D42A27DB-BD31-4B8C-83A1-F6EECF244321}">
                <p14:modId xmlns:p14="http://schemas.microsoft.com/office/powerpoint/2010/main" val="3337686760"/>
              </p:ext>
            </p:extLst>
          </p:nvPr>
        </p:nvGraphicFramePr>
        <p:xfrm>
          <a:off x="381000" y="2960370"/>
          <a:ext cx="8382000" cy="2983230"/>
        </p:xfrm>
        <a:graphic>
          <a:graphicData uri="http://schemas.openxmlformats.org/drawingml/2006/table">
            <a:tbl>
              <a:tblPr/>
              <a:tblGrid>
                <a:gridCol w="4191000"/>
                <a:gridCol w="4191000"/>
              </a:tblGrid>
              <a:tr h="0">
                <a:tc>
                  <a:txBody>
                    <a:bodyPr/>
                    <a:lstStyle/>
                    <a:p>
                      <a:pPr fontAlgn="t"/>
                      <a:r>
                        <a:rPr lang="nl-NL" b="1">
                          <a:effectLst/>
                          <a:latin typeface="verdana"/>
                        </a:rPr>
                        <a:t>Patient</a:t>
                      </a:r>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identifier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name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PID-5, PID-9</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telecom</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PID-13, PID-14, PID-40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gender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PID-8</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birthDate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PID-7</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deceased[x]</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address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PID-11</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maritalStatus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dirty="0">
                          <a:effectLst/>
                          <a:latin typeface="verdana"/>
                        </a:rPr>
                        <a:t>PID-16</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87898943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CDA</a:t>
            </a:r>
            <a:endParaRPr lang="en-US" dirty="0"/>
          </a:p>
        </p:txBody>
      </p:sp>
      <p:sp>
        <p:nvSpPr>
          <p:cNvPr id="3" name="Content Placeholder 2"/>
          <p:cNvSpPr>
            <a:spLocks noGrp="1"/>
          </p:cNvSpPr>
          <p:nvPr>
            <p:ph idx="1"/>
          </p:nvPr>
        </p:nvSpPr>
        <p:spPr/>
        <p:txBody>
          <a:bodyPr/>
          <a:lstStyle/>
          <a:p>
            <a:r>
              <a:rPr lang="en-US" dirty="0" smtClean="0"/>
              <a:t>Made more complex by human-readable nature</a:t>
            </a:r>
          </a:p>
          <a:p>
            <a:pPr lvl="1"/>
            <a:r>
              <a:rPr lang="en-US" dirty="0" smtClean="0"/>
              <a:t>Need to ensure text &lt;-&gt; entry linkages are retained</a:t>
            </a:r>
          </a:p>
          <a:p>
            <a:pPr lvl="0"/>
            <a:r>
              <a:rPr lang="en-US" dirty="0" smtClean="0"/>
              <a:t>Will best be handled</a:t>
            </a:r>
            <a:r>
              <a:rPr lang="en-US" baseline="0" dirty="0" smtClean="0"/>
              <a:t> on a template by template basis</a:t>
            </a:r>
          </a:p>
          <a:p>
            <a:pPr lvl="1"/>
            <a:r>
              <a:rPr lang="en-US" dirty="0" smtClean="0"/>
              <a:t>Likely start with important ones like C-CDA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254</a:t>
            </a:fld>
            <a:endParaRPr lang="en-CA"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4932040" y="5170992"/>
            <a:ext cx="2034746" cy="1252151"/>
          </a:xfrm>
          <a:prstGeom prst="rect">
            <a:avLst/>
          </a:prstGeom>
        </p:spPr>
      </p:pic>
      <p:sp>
        <p:nvSpPr>
          <p:cNvPr id="6" name="Right Arrow 5"/>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9218" name="Picture 2" descr="Clinical Document Archite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5353875"/>
            <a:ext cx="2148159" cy="104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99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#7</a:t>
            </a:r>
            <a:endParaRPr lang="en-US" dirty="0"/>
          </a:p>
        </p:txBody>
      </p:sp>
      <p:sp>
        <p:nvSpPr>
          <p:cNvPr id="3" name="Content Placeholder 2"/>
          <p:cNvSpPr>
            <a:spLocks noGrp="1"/>
          </p:cNvSpPr>
          <p:nvPr>
            <p:ph idx="1"/>
          </p:nvPr>
        </p:nvSpPr>
        <p:spPr/>
        <p:txBody>
          <a:bodyPr/>
          <a:lstStyle/>
          <a:p>
            <a:pPr algn="ctr"/>
            <a:r>
              <a:rPr lang="en-US" sz="3600" dirty="0" smtClean="0">
                <a:latin typeface="+mj-lt"/>
              </a:rPr>
              <a:t>Write code . . .</a:t>
            </a:r>
          </a:p>
          <a:p>
            <a:pPr algn="ctr"/>
            <a:endParaRPr lang="en-US" sz="3600" dirty="0" smtClean="0">
              <a:latin typeface="+mj-lt"/>
            </a:endParaRPr>
          </a:p>
          <a:p>
            <a:pPr algn="ctr"/>
            <a:r>
              <a:rPr lang="en-US" sz="3600" dirty="0" smtClean="0">
                <a:latin typeface="+mj-lt"/>
              </a:rPr>
              <a:t>(60 minutes)</a:t>
            </a:r>
            <a:endParaRPr lang="en-US" sz="3600" dirty="0">
              <a:latin typeface="+mj-lt"/>
            </a:endParaRPr>
          </a:p>
        </p:txBody>
      </p:sp>
    </p:spTree>
    <p:extLst>
      <p:ext uri="{BB962C8B-B14F-4D97-AF65-F5344CB8AC3E}">
        <p14:creationId xmlns:p14="http://schemas.microsoft.com/office/powerpoint/2010/main" val="166400291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Populate and Post a Resource using code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256</a:t>
            </a:fld>
            <a:endParaRPr lang="en-CA"/>
          </a:p>
        </p:txBody>
      </p:sp>
      <p:sp>
        <p:nvSpPr>
          <p:cNvPr id="4" name="Text Placeholder 3"/>
          <p:cNvSpPr>
            <a:spLocks noGrp="1"/>
          </p:cNvSpPr>
          <p:nvPr>
            <p:ph type="body" idx="4294967295"/>
          </p:nvPr>
        </p:nvSpPr>
        <p:spPr/>
        <p:txBody>
          <a:bodyPr/>
          <a:lstStyle/>
          <a:p>
            <a:pPr lvl="0"/>
            <a:r>
              <a:rPr lang="en-US" sz="2800" dirty="0" smtClean="0"/>
              <a:t>Leverage one of the 4 reference platforms and write code to populate and post a Patient resource instance</a:t>
            </a:r>
            <a:endParaRPr lang="en-US" sz="2000" dirty="0" smtClean="0"/>
          </a:p>
          <a:p>
            <a:pPr lvl="1"/>
            <a:r>
              <a:rPr lang="en-US" sz="2000" dirty="0" smtClean="0"/>
              <a:t>Up to you how many elements to fill in</a:t>
            </a:r>
          </a:p>
          <a:p>
            <a:pPr lvl="1"/>
            <a:r>
              <a:rPr lang="en-US" sz="2000" dirty="0" smtClean="0"/>
              <a:t>Try sending the resource to Grahame’s server and verify success by querying on the website</a:t>
            </a:r>
            <a:endParaRPr lang="en-US" sz="2000" dirty="0"/>
          </a:p>
          <a:p>
            <a:pPr lvl="0"/>
            <a:r>
              <a:rPr lang="en-US" sz="2800" dirty="0" smtClean="0"/>
              <a:t>Bonus points</a:t>
            </a:r>
          </a:p>
          <a:p>
            <a:pPr lvl="1"/>
            <a:r>
              <a:rPr lang="en-US" sz="2000" dirty="0" smtClean="0"/>
              <a:t>Add code to update and query the history of the resource too</a:t>
            </a:r>
            <a:endParaRPr lang="en-US" sz="2400" dirty="0"/>
          </a:p>
        </p:txBody>
      </p:sp>
    </p:spTree>
    <p:extLst>
      <p:ext uri="{BB962C8B-B14F-4D97-AF65-F5344CB8AC3E}">
        <p14:creationId xmlns:p14="http://schemas.microsoft.com/office/powerpoint/2010/main" val="411795395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257</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74724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The end is near…</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218787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Balloting plans</a:t>
            </a:r>
            <a:endParaRPr lang="en-US" dirty="0"/>
          </a:p>
        </p:txBody>
      </p:sp>
      <p:sp>
        <p:nvSpPr>
          <p:cNvPr id="3" name="Content Placeholder 2"/>
          <p:cNvSpPr>
            <a:spLocks noGrp="1"/>
          </p:cNvSpPr>
          <p:nvPr>
            <p:ph idx="1"/>
          </p:nvPr>
        </p:nvSpPr>
        <p:spPr/>
        <p:txBody>
          <a:bodyPr/>
          <a:lstStyle/>
          <a:p>
            <a:r>
              <a:rPr lang="en-US" sz="2400" dirty="0" smtClean="0"/>
              <a:t>First Draft Standard for Trial Use ballot (DSTU) complete</a:t>
            </a:r>
          </a:p>
          <a:p>
            <a:pPr lvl="1"/>
            <a:r>
              <a:rPr lang="en-US" sz="2000" b="1" dirty="0" smtClean="0"/>
              <a:t>Published end of January </a:t>
            </a:r>
          </a:p>
          <a:p>
            <a:pPr lvl="1"/>
            <a:r>
              <a:rPr lang="en-US" sz="2000" dirty="0" smtClean="0"/>
              <a:t>Will provide a </a:t>
            </a:r>
            <a:r>
              <a:rPr lang="en-US" sz="2000" b="1" dirty="0" smtClean="0"/>
              <a:t>semi-stable</a:t>
            </a:r>
            <a:r>
              <a:rPr lang="en-US" sz="2000" b="1" baseline="0" dirty="0" smtClean="0"/>
              <a:t> platform for implementers </a:t>
            </a:r>
            <a:r>
              <a:rPr lang="en-US" sz="2000" baseline="0" dirty="0" smtClean="0"/>
              <a:t>while still allowing non-backward-compatible change for Normative version if implementation experience dictates</a:t>
            </a:r>
          </a:p>
          <a:p>
            <a:pPr lvl="1"/>
            <a:r>
              <a:rPr lang="en-US" sz="2000" dirty="0" smtClean="0"/>
              <a:t>At least one more DSTU (spring 2015) introducing new resources + profiles for CCDA</a:t>
            </a:r>
            <a:endParaRPr lang="en-US" sz="2000" baseline="0" dirty="0" smtClean="0"/>
          </a:p>
          <a:p>
            <a:pPr lvl="0"/>
            <a:r>
              <a:rPr lang="en-US" sz="2400" dirty="0" smtClean="0"/>
              <a:t>Normative is around a year after that</a:t>
            </a:r>
          </a:p>
          <a:p>
            <a:pPr lvl="1"/>
            <a:r>
              <a:rPr lang="en-US" sz="2000" dirty="0" smtClean="0"/>
              <a:t>We want *lots* of implementation experience</a:t>
            </a:r>
            <a:r>
              <a:rPr lang="en-US" sz="2000" baseline="0" dirty="0" smtClean="0"/>
              <a:t> before committing to backward compatibility</a:t>
            </a:r>
          </a:p>
          <a:p>
            <a:pPr lvl="1"/>
            <a:r>
              <a:rPr lang="en-US" sz="2000" dirty="0" smtClean="0"/>
              <a:t>Not everything will go normative at once</a:t>
            </a:r>
            <a:endParaRPr lang="en-US" sz="20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259</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5105400"/>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use anything else?</a:t>
            </a:r>
            <a:endParaRPr lang="en-US" dirty="0"/>
          </a:p>
        </p:txBody>
      </p:sp>
      <p:sp>
        <p:nvSpPr>
          <p:cNvPr id="7" name="Content Placeholder 6"/>
          <p:cNvSpPr>
            <a:spLocks noGrp="1"/>
          </p:cNvSpPr>
          <p:nvPr>
            <p:ph idx="1"/>
          </p:nvPr>
        </p:nvSpPr>
        <p:spPr/>
        <p:txBody>
          <a:bodyPr/>
          <a:lstStyle/>
          <a:p>
            <a:r>
              <a:rPr lang="en-US" dirty="0" smtClean="0"/>
              <a:t>FHIR is brand new</a:t>
            </a:r>
          </a:p>
          <a:p>
            <a:pPr lvl="1"/>
            <a:r>
              <a:rPr lang="en-US" dirty="0" smtClean="0"/>
              <a:t>No market share</a:t>
            </a:r>
          </a:p>
          <a:p>
            <a:pPr lvl="1"/>
            <a:r>
              <a:rPr lang="en-US" dirty="0" smtClean="0"/>
              <a:t>Not yet passed ballot</a:t>
            </a:r>
          </a:p>
          <a:p>
            <a:pPr lvl="1"/>
            <a:r>
              <a:rPr lang="en-US" dirty="0" smtClean="0"/>
              <a:t>Little track record</a:t>
            </a:r>
          </a:p>
          <a:p>
            <a:r>
              <a:rPr lang="en-US" dirty="0" smtClean="0"/>
              <a:t>Business case</a:t>
            </a:r>
          </a:p>
          <a:p>
            <a:pPr lvl="1"/>
            <a:r>
              <a:rPr lang="en-US" dirty="0" smtClean="0"/>
              <a:t>No-one dumps existing working systems just because something new is “better”</a:t>
            </a:r>
          </a:p>
          <a:p>
            <a:pPr lvl="1"/>
            <a:r>
              <a:rPr lang="en-US" dirty="0" smtClean="0"/>
              <a:t>Large projects committed to one standard won’t change direction quickly (or even at all)</a:t>
            </a:r>
            <a:endParaRPr lang="en-US" dirty="0"/>
          </a:p>
        </p:txBody>
      </p:sp>
    </p:spTree>
    <p:extLst>
      <p:ext uri="{BB962C8B-B14F-4D97-AF65-F5344CB8AC3E}">
        <p14:creationId xmlns:p14="http://schemas.microsoft.com/office/powerpoint/2010/main" val="89834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FHIR going to replace . . .</a:t>
            </a:r>
            <a:endParaRPr lang="en-US" dirty="0"/>
          </a:p>
        </p:txBody>
      </p:sp>
      <p:sp>
        <p:nvSpPr>
          <p:cNvPr id="3" name="Content Placeholder 2"/>
          <p:cNvSpPr>
            <a:spLocks noGrp="1"/>
          </p:cNvSpPr>
          <p:nvPr>
            <p:ph idx="1"/>
          </p:nvPr>
        </p:nvSpPr>
        <p:spPr/>
        <p:txBody>
          <a:bodyPr/>
          <a:lstStyle/>
          <a:p>
            <a:r>
              <a:rPr lang="en-US" dirty="0" smtClean="0"/>
              <a:t>HL7 v2?, v3?, CDA?</a:t>
            </a:r>
          </a:p>
          <a:p>
            <a:pPr lvl="0"/>
            <a:endParaRPr lang="en-US" dirty="0" smtClean="0"/>
          </a:p>
          <a:p>
            <a:pPr lvl="0"/>
            <a:r>
              <a:rPr lang="en-US" dirty="0" smtClean="0"/>
              <a:t>FHIR has the </a:t>
            </a:r>
            <a:r>
              <a:rPr lang="en-US" b="1" dirty="0" smtClean="0"/>
              <a:t>potential</a:t>
            </a:r>
            <a:r>
              <a:rPr lang="en-US" b="0" dirty="0" smtClean="0"/>
              <a:t> to supplant all of the above, but that’s not going to happen soon</a:t>
            </a:r>
          </a:p>
          <a:p>
            <a:pPr lvl="1"/>
            <a:r>
              <a:rPr lang="en-US" b="0" dirty="0" smtClean="0"/>
              <a:t>Sunk costs don’t get thrown out easily</a:t>
            </a:r>
          </a:p>
          <a:p>
            <a:pPr lvl="0"/>
            <a:r>
              <a:rPr lang="en-US" dirty="0" smtClean="0"/>
              <a:t>All HL7 standards will be maintained as long as implementers require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260</a:t>
            </a:fld>
            <a:endParaRPr lang="en-CA"/>
          </a:p>
        </p:txBody>
      </p:sp>
    </p:spTree>
    <p:extLst>
      <p:ext uri="{BB962C8B-B14F-4D97-AF65-F5344CB8AC3E}">
        <p14:creationId xmlns:p14="http://schemas.microsoft.com/office/powerpoint/2010/main" val="96156026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 for </a:t>
            </a:r>
            <a:r>
              <a:rPr lang="en-US" b="1" dirty="0" smtClean="0"/>
              <a:t>you</a:t>
            </a:r>
            <a:endParaRPr lang="en-US" b="1" dirty="0"/>
          </a:p>
        </p:txBody>
      </p:sp>
      <p:sp>
        <p:nvSpPr>
          <p:cNvPr id="3" name="Content Placeholder 2"/>
          <p:cNvSpPr>
            <a:spLocks noGrp="1"/>
          </p:cNvSpPr>
          <p:nvPr>
            <p:ph idx="1"/>
          </p:nvPr>
        </p:nvSpPr>
        <p:spPr/>
        <p:txBody>
          <a:bodyPr/>
          <a:lstStyle/>
          <a:p>
            <a:r>
              <a:rPr lang="en-US" sz="2400" dirty="0" smtClean="0"/>
              <a:t>Read the spec: </a:t>
            </a:r>
            <a:r>
              <a:rPr lang="en-US" sz="2400" dirty="0" smtClean="0">
                <a:hlinkClick r:id="rId2"/>
              </a:rPr>
              <a:t>http://hl7.org/fhir</a:t>
            </a:r>
            <a:endParaRPr lang="en-US" sz="2400" dirty="0" smtClean="0"/>
          </a:p>
          <a:p>
            <a:r>
              <a:rPr lang="en-US" sz="2500" dirty="0" smtClean="0"/>
              <a:t>Try implementing it</a:t>
            </a:r>
          </a:p>
          <a:p>
            <a:r>
              <a:rPr lang="en-US" sz="2000" dirty="0" smtClean="0"/>
              <a:t>C</a:t>
            </a:r>
            <a:r>
              <a:rPr lang="en-US" sz="2400" dirty="0" smtClean="0"/>
              <a:t>ome to a Connectathon!</a:t>
            </a:r>
          </a:p>
          <a:p>
            <a:endParaRPr lang="en-US" sz="2400" dirty="0" smtClean="0"/>
          </a:p>
          <a:p>
            <a:r>
              <a:rPr lang="en-US" sz="2400" b="1" dirty="0" smtClean="0"/>
              <a:t>fhir@lists.hl7.org	               </a:t>
            </a:r>
          </a:p>
          <a:p>
            <a:r>
              <a:rPr lang="en-US" sz="2400" b="1" dirty="0" smtClean="0"/>
              <a:t>#FHIR</a:t>
            </a:r>
          </a:p>
          <a:p>
            <a:r>
              <a:rPr lang="en-US" sz="2400" b="1" dirty="0" smtClean="0"/>
              <a:t>Implementer’s Skype Channel</a:t>
            </a:r>
          </a:p>
          <a:p>
            <a:r>
              <a:rPr lang="en-US" sz="2400" b="1" dirty="0" err="1" smtClean="0"/>
              <a:t>StackOverflow</a:t>
            </a:r>
            <a:r>
              <a:rPr lang="en-US" sz="2400" b="1" dirty="0" smtClean="0"/>
              <a:t>: hl7 fhir tag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261</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08192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1-2 FHIR-related actions to initiate </a:t>
            </a:r>
            <a:r>
              <a:rPr lang="en-US" b="1" dirty="0" smtClean="0"/>
              <a:t>this week</a:t>
            </a:r>
            <a:endParaRPr lang="en-US" b="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262</a:t>
            </a:fld>
            <a:endParaRPr lang="en-CA"/>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03242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QUESTIONS?</a:t>
            </a:r>
            <a:endParaRPr lang="en-US" dirty="0"/>
          </a:p>
        </p:txBody>
      </p:sp>
      <p:sp>
        <p:nvSpPr>
          <p:cNvPr id="2051" name="Rectangle 3"/>
          <p:cNvSpPr>
            <a:spLocks noGrp="1" noChangeArrowheads="1"/>
          </p:cNvSpPr>
          <p:nvPr>
            <p:ph type="body" idx="1"/>
          </p:nvPr>
        </p:nvSpPr>
        <p:spPr/>
        <p:txBody>
          <a:bodyPr/>
          <a:lstStyle/>
          <a:p>
            <a:r>
              <a:rPr lang="en-US" dirty="0" smtClean="0"/>
              <a:t>lloyd@lmckenzie.com</a:t>
            </a:r>
            <a:endParaRPr lang="en-US" dirty="0"/>
          </a:p>
        </p:txBody>
      </p:sp>
    </p:spTree>
    <p:extLst>
      <p:ext uri="{BB962C8B-B14F-4D97-AF65-F5344CB8AC3E}">
        <p14:creationId xmlns:p14="http://schemas.microsoft.com/office/powerpoint/2010/main" val="1832359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message</a:t>
            </a:r>
            <a:endParaRPr lang="en-US" dirty="0"/>
          </a:p>
        </p:txBody>
      </p:sp>
      <p:sp>
        <p:nvSpPr>
          <p:cNvPr id="3" name="Content Placeholder 2"/>
          <p:cNvSpPr>
            <a:spLocks noGrp="1"/>
          </p:cNvSpPr>
          <p:nvPr>
            <p:ph idx="1"/>
          </p:nvPr>
        </p:nvSpPr>
        <p:spPr/>
        <p:txBody>
          <a:bodyPr/>
          <a:lstStyle/>
          <a:p>
            <a:r>
              <a:rPr lang="en-US" sz="2800" dirty="0" smtClean="0"/>
              <a:t>Yes, FHIR has the </a:t>
            </a:r>
            <a:r>
              <a:rPr lang="en-US" sz="2800" b="1" dirty="0" smtClean="0"/>
              <a:t>potential</a:t>
            </a:r>
            <a:r>
              <a:rPr lang="en-US" sz="2800" b="0" dirty="0" smtClean="0"/>
              <a:t> to supplant HL7 v3, CDA and even v2</a:t>
            </a:r>
          </a:p>
          <a:p>
            <a:r>
              <a:rPr lang="en-US" sz="2800" b="1" dirty="0" smtClean="0"/>
              <a:t>However</a:t>
            </a:r>
          </a:p>
          <a:p>
            <a:pPr lvl="1"/>
            <a:r>
              <a:rPr lang="en-US" sz="2400" b="0" dirty="0" smtClean="0"/>
              <a:t>It’s not going to do so any time soon</a:t>
            </a:r>
          </a:p>
          <a:p>
            <a:r>
              <a:rPr lang="en-US" sz="2800" b="0" dirty="0" smtClean="0"/>
              <a:t>No one's going to throw away their investment in older standards to use FHIR until</a:t>
            </a:r>
          </a:p>
          <a:p>
            <a:pPr marL="971550" lvl="1" indent="-514350">
              <a:buFont typeface="+mj-lt"/>
              <a:buAutoNum type="arabicPeriod"/>
            </a:pPr>
            <a:r>
              <a:rPr lang="en-US" sz="2400" dirty="0" smtClean="0"/>
              <a:t>The specification has a good track record</a:t>
            </a:r>
          </a:p>
          <a:p>
            <a:pPr marL="971550" lvl="1" indent="-514350">
              <a:buFont typeface="+mj-lt"/>
              <a:buAutoNum type="arabicPeriod"/>
            </a:pPr>
            <a:r>
              <a:rPr lang="en-US" sz="2400" b="0" dirty="0" smtClean="0"/>
              <a:t>It’s clear the new thing provides significant benefits</a:t>
            </a:r>
          </a:p>
          <a:p>
            <a:pPr marL="571500" indent="-514350"/>
            <a:r>
              <a:rPr lang="en-US" sz="2900" dirty="0" smtClean="0"/>
              <a:t>HL7 will support existing product lines so</a:t>
            </a:r>
            <a:br>
              <a:rPr lang="en-US" sz="2900" dirty="0" smtClean="0"/>
            </a:br>
            <a:r>
              <a:rPr lang="en-US" sz="2900" dirty="0" smtClean="0"/>
              <a:t>long as the market needs them</a:t>
            </a:r>
            <a:endParaRPr lang="en-US" sz="2900"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Tree>
    <p:extLst>
      <p:ext uri="{BB962C8B-B14F-4D97-AF65-F5344CB8AC3E}">
        <p14:creationId xmlns:p14="http://schemas.microsoft.com/office/powerpoint/2010/main" val="78477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a:p>
        </p:txBody>
      </p:sp>
      <p:sp>
        <p:nvSpPr>
          <p:cNvPr id="2" name="Title 1"/>
          <p:cNvSpPr>
            <a:spLocks noGrp="1"/>
          </p:cNvSpPr>
          <p:nvPr>
            <p:ph type="title"/>
          </p:nvPr>
        </p:nvSpPr>
        <p:spPr/>
        <p:txBody>
          <a:bodyPr/>
          <a:lstStyle/>
          <a:p>
            <a:r>
              <a:rPr lang="en-US" dirty="0" smtClean="0"/>
              <a:t>Browsing the site</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92" y="0"/>
            <a:ext cx="8590677" cy="689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94784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Browsing the site</a:t>
            </a:r>
            <a:endParaRPr lang="en-US" dirty="0"/>
          </a:p>
        </p:txBody>
      </p:sp>
      <p:sp>
        <p:nvSpPr>
          <p:cNvPr id="5" name="Content Placeholder 4"/>
          <p:cNvSpPr>
            <a:spLocks noGrp="1"/>
          </p:cNvSpPr>
          <p:nvPr>
            <p:ph idx="1"/>
          </p:nvPr>
        </p:nvSpPr>
        <p:spPr/>
        <p:txBody>
          <a:bodyPr/>
          <a:lstStyle/>
          <a:p>
            <a:r>
              <a:rPr lang="en-US" dirty="0"/>
              <a:t>REST </a:t>
            </a:r>
            <a:r>
              <a:rPr lang="en-US" dirty="0" smtClean="0"/>
              <a:t>API</a:t>
            </a:r>
          </a:p>
          <a:p>
            <a:r>
              <a:rPr lang="en-US" dirty="0" smtClean="0"/>
              <a:t>Data Types</a:t>
            </a:r>
          </a:p>
          <a:p>
            <a:r>
              <a:rPr lang="en-US" dirty="0" smtClean="0"/>
              <a:t>XML &amp; JSON</a:t>
            </a:r>
          </a:p>
          <a:p>
            <a:r>
              <a:rPr lang="en-US" dirty="0" smtClean="0"/>
              <a:t>Codes / Terminologies</a:t>
            </a:r>
          </a:p>
          <a:p>
            <a:r>
              <a:rPr lang="en-US" dirty="0" smtClean="0"/>
              <a:t>Resource List</a:t>
            </a:r>
          </a:p>
        </p:txBody>
      </p:sp>
    </p:spTree>
    <p:extLst>
      <p:ext uri="{BB962C8B-B14F-4D97-AF65-F5344CB8AC3E}">
        <p14:creationId xmlns:p14="http://schemas.microsoft.com/office/powerpoint/2010/main" val="2414473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sp>
        <p:nvSpPr>
          <p:cNvPr id="3" name="Content Placeholder 2"/>
          <p:cNvSpPr>
            <a:spLocks noGrp="1"/>
          </p:cNvSpPr>
          <p:nvPr>
            <p:ph idx="1"/>
          </p:nvPr>
        </p:nvSpPr>
        <p:spPr/>
        <p:txBody>
          <a:bodyPr/>
          <a:lstStyle/>
          <a:p>
            <a:r>
              <a:rPr lang="en-US" b="1" dirty="0" smtClean="0"/>
              <a:t>Name:</a:t>
            </a:r>
            <a:r>
              <a:rPr lang="en-US" dirty="0" smtClean="0"/>
              <a:t> Lloyd McKenzie</a:t>
            </a:r>
          </a:p>
          <a:p>
            <a:r>
              <a:rPr lang="en-US" b="1" dirty="0" smtClean="0"/>
              <a:t>Company:</a:t>
            </a:r>
            <a:r>
              <a:rPr lang="en-US" dirty="0" smtClean="0"/>
              <a:t> Gordon Point Informatics (GPi)</a:t>
            </a:r>
          </a:p>
          <a:p>
            <a:r>
              <a:rPr lang="en-US" b="1" dirty="0" smtClean="0"/>
              <a:t>Background:</a:t>
            </a:r>
          </a:p>
          <a:p>
            <a:pPr lvl="1"/>
            <a:r>
              <a:rPr lang="en-US" dirty="0" smtClean="0"/>
              <a:t>Initial participant in FHIR core team</a:t>
            </a:r>
          </a:p>
          <a:p>
            <a:pPr lvl="1"/>
            <a:r>
              <a:rPr lang="en-US" dirty="0" smtClean="0"/>
              <a:t>Co-chair FHIR Management Group</a:t>
            </a:r>
          </a:p>
          <a:p>
            <a:pPr lvl="1"/>
            <a:r>
              <a:rPr lang="en-US" dirty="0" smtClean="0"/>
              <a:t>Co-chair HL7 Modeling &amp; Methodology</a:t>
            </a:r>
          </a:p>
          <a:p>
            <a:pPr lvl="1"/>
            <a:r>
              <a:rPr lang="en-US" dirty="0" smtClean="0"/>
              <a:t>Chair HL7 Canada Architecture &amp; Infrastructure</a:t>
            </a:r>
          </a:p>
          <a:p>
            <a:pPr lvl="1"/>
            <a:r>
              <a:rPr lang="en-US" dirty="0" smtClean="0"/>
              <a:t>Heavily involved in HL7 and healthcare exchange for last 14 years (v2, v3, CDA,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spTree>
    <p:extLst>
      <p:ext uri="{BB962C8B-B14F-4D97-AF65-F5344CB8AC3E}">
        <p14:creationId xmlns:p14="http://schemas.microsoft.com/office/powerpoint/2010/main" val="31137448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distribution</a:t>
            </a:r>
            <a:endParaRPr lang="en-US" dirty="0"/>
          </a:p>
        </p:txBody>
      </p:sp>
      <p:sp>
        <p:nvSpPr>
          <p:cNvPr id="3" name="Content Placeholder 2"/>
          <p:cNvSpPr>
            <a:spLocks noGrp="1"/>
          </p:cNvSpPr>
          <p:nvPr>
            <p:ph idx="1"/>
          </p:nvPr>
        </p:nvSpPr>
        <p:spPr/>
        <p:txBody>
          <a:bodyPr/>
          <a:lstStyle/>
          <a:p>
            <a:r>
              <a:rPr lang="en-US" dirty="0" smtClean="0"/>
              <a:t>Under Implementation-Support-Downloads:</a:t>
            </a:r>
            <a:endParaRPr lang="en-US" dirty="0"/>
          </a:p>
          <a:p>
            <a:pPr lvl="1"/>
            <a:r>
              <a:rPr lang="en-US" dirty="0" smtClean="0"/>
              <a:t>The XSD schema’s / </a:t>
            </a:r>
            <a:r>
              <a:rPr lang="en-US" dirty="0" err="1" smtClean="0"/>
              <a:t>schematrons</a:t>
            </a:r>
            <a:endParaRPr lang="en-US" dirty="0" smtClean="0"/>
          </a:p>
          <a:p>
            <a:pPr lvl="1"/>
            <a:r>
              <a:rPr lang="en-US" dirty="0" smtClean="0"/>
              <a:t>The Java / C# / Delphi zips (model, </a:t>
            </a:r>
            <a:r>
              <a:rPr lang="en-US" dirty="0" err="1" smtClean="0"/>
              <a:t>serializers</a:t>
            </a:r>
            <a:r>
              <a:rPr lang="en-US" dirty="0" smtClean="0"/>
              <a:t>, parsers, </a:t>
            </a:r>
            <a:r>
              <a:rPr lang="en-US" dirty="0" err="1" smtClean="0"/>
              <a:t>etc</a:t>
            </a:r>
            <a:r>
              <a:rPr lang="en-US" dirty="0" smtClean="0"/>
              <a:t>, both code &amp; binary)</a:t>
            </a:r>
          </a:p>
          <a:p>
            <a:pPr lvl="1"/>
            <a:r>
              <a:rPr lang="en-US" dirty="0" smtClean="0"/>
              <a:t>All xml + </a:t>
            </a:r>
            <a:r>
              <a:rPr lang="en-US" dirty="0" err="1" smtClean="0"/>
              <a:t>json</a:t>
            </a:r>
            <a:r>
              <a:rPr lang="en-US" dirty="0" smtClean="0"/>
              <a:t> examples</a:t>
            </a:r>
          </a:p>
          <a:p>
            <a:pPr lvl="1"/>
            <a:r>
              <a:rPr lang="en-US" dirty="0" smtClean="0"/>
              <a:t>Full spec for offline reading (always have your FHIR with you)</a:t>
            </a:r>
          </a:p>
          <a:p>
            <a:pPr lvl="1"/>
            <a:endParaRPr lang="en-US" dirty="0"/>
          </a:p>
          <a:p>
            <a:pPr marL="457200" lvl="1" indent="0">
              <a:buNone/>
            </a:pPr>
            <a:r>
              <a:rPr lang="en-US" dirty="0" smtClean="0"/>
              <a:t>Note! .NET implementation has moved to </a:t>
            </a:r>
            <a:r>
              <a:rPr lang="en-US" dirty="0" err="1" smtClean="0"/>
              <a:t>GitHub</a:t>
            </a:r>
            <a:r>
              <a:rPr lang="en-US" dirty="0" smtClean="0"/>
              <a:t>, distribution by </a:t>
            </a:r>
            <a:r>
              <a:rPr lang="en-US" dirty="0" err="1" smtClean="0"/>
              <a:t>NuGet</a:t>
            </a:r>
            <a:r>
              <a:rPr lang="en-US" dirty="0" smtClean="0"/>
              <a:t> (.NET) and Maven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a:p>
        </p:txBody>
      </p:sp>
    </p:spTree>
    <p:extLst>
      <p:ext uri="{BB962C8B-B14F-4D97-AF65-F5344CB8AC3E}">
        <p14:creationId xmlns:p14="http://schemas.microsoft.com/office/powerpoint/2010/main" val="3854651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SVN</a:t>
            </a:r>
            <a:endParaRPr lang="en-US" dirty="0"/>
          </a:p>
        </p:txBody>
      </p:sp>
      <p:sp>
        <p:nvSpPr>
          <p:cNvPr id="3" name="Content Placeholder 2"/>
          <p:cNvSpPr>
            <a:spLocks noGrp="1"/>
          </p:cNvSpPr>
          <p:nvPr>
            <p:ph idx="1"/>
          </p:nvPr>
        </p:nvSpPr>
        <p:spPr/>
        <p:txBody>
          <a:bodyPr/>
          <a:lstStyle/>
          <a:p>
            <a:r>
              <a:rPr lang="en-US" dirty="0" smtClean="0"/>
              <a:t>The “build” SVN tree, the “full” SVN tree</a:t>
            </a:r>
          </a:p>
          <a:p>
            <a:pPr lvl="1"/>
            <a:r>
              <a:rPr lang="en-US" dirty="0" smtClean="0">
                <a:hlinkClick r:id="rId2"/>
              </a:rPr>
              <a:t>http://gforge.hl7.org/svn/fhir</a:t>
            </a:r>
            <a:endParaRPr lang="en-US" dirty="0" smtClean="0"/>
          </a:p>
          <a:p>
            <a:pPr lvl="1"/>
            <a:r>
              <a:rPr lang="en-US" dirty="0" smtClean="0"/>
              <a:t>User ‘anonymous’, blank password</a:t>
            </a:r>
          </a:p>
          <a:p>
            <a:endParaRPr lang="en-US" dirty="0" smtClean="0"/>
          </a:p>
          <a:p>
            <a:r>
              <a:rPr lang="en-US" dirty="0" smtClean="0"/>
              <a:t>Note: you </a:t>
            </a:r>
            <a:r>
              <a:rPr lang="en-US" b="1" dirty="0" smtClean="0"/>
              <a:t>have to run the publisher</a:t>
            </a:r>
            <a:r>
              <a:rPr lang="en-US" dirty="0" smtClean="0"/>
              <a:t> to be able to build the C# and Delphi source. Without that…they won’t compile!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a:p>
        </p:txBody>
      </p:sp>
    </p:spTree>
    <p:extLst>
      <p:ext uri="{BB962C8B-B14F-4D97-AF65-F5344CB8AC3E}">
        <p14:creationId xmlns:p14="http://schemas.microsoft.com/office/powerpoint/2010/main" val="12047872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FHIR SVN</a:t>
            </a:r>
            <a:endParaRPr lang="en-US" dirty="0"/>
          </a:p>
        </p:txBody>
      </p:sp>
      <p:sp>
        <p:nvSpPr>
          <p:cNvPr id="3" name="Content Placeholder 2"/>
          <p:cNvSpPr>
            <a:spLocks noGrp="1"/>
          </p:cNvSpPr>
          <p:nvPr>
            <p:ph idx="1"/>
          </p:nvPr>
        </p:nvSpPr>
        <p:spPr/>
        <p:txBody>
          <a:bodyPr/>
          <a:lstStyle/>
          <a:p>
            <a:r>
              <a:rPr lang="en-US" dirty="0" smtClean="0"/>
              <a:t>All you need to build FHIR (/build)</a:t>
            </a:r>
          </a:p>
          <a:p>
            <a:r>
              <a:rPr lang="en-US" dirty="0" smtClean="0"/>
              <a:t>All presentations (/presentations)</a:t>
            </a:r>
          </a:p>
          <a:p>
            <a:r>
              <a:rPr lang="en-US" dirty="0" smtClean="0"/>
              <a:t>Source of the publication process (/build/tools, we </a:t>
            </a:r>
            <a:r>
              <a:rPr lang="en-US" dirty="0"/>
              <a:t>use Eclipse + Java </a:t>
            </a:r>
            <a:r>
              <a:rPr lang="en-US" dirty="0" smtClean="0"/>
              <a:t>1.6)</a:t>
            </a:r>
          </a:p>
          <a:p>
            <a:r>
              <a:rPr lang="en-US" dirty="0" smtClean="0"/>
              <a:t>Archived older versions of FHIR (/archive)</a:t>
            </a:r>
          </a:p>
          <a:p>
            <a:endParaRPr lang="en-US" dirty="0"/>
          </a:p>
          <a:p>
            <a:r>
              <a:rPr lang="en-US" dirty="0" smtClean="0"/>
              <a:t>You can download only the /build</a:t>
            </a:r>
          </a:p>
          <a:p>
            <a:r>
              <a:rPr lang="en-US" dirty="0" smtClean="0"/>
              <a:t>Then run publish.bat &amp; wait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a:p>
        </p:txBody>
      </p:sp>
    </p:spTree>
    <p:extLst>
      <p:ext uri="{BB962C8B-B14F-4D97-AF65-F5344CB8AC3E}">
        <p14:creationId xmlns:p14="http://schemas.microsoft.com/office/powerpoint/2010/main" val="28609457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3816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Publication process</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webdesy.com/webdesy-wp/wp-content/uploads/2012/01/html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findicons.com/files/icons/1915/xml_docs/128/xs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786310"/>
            <a:ext cx="1524000" cy="1524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914400" y="1844532"/>
              <a:ext cx="1219696"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smtClean="0"/>
                <a:t>.INI</a:t>
              </a:r>
              <a:endParaRPr lang="en-US" dirty="0"/>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smtClean="0">
                <a:ln>
                  <a:noFill/>
                </a:ln>
                <a:solidFill>
                  <a:schemeClr val="bg1"/>
                </a:solidFill>
                <a:effectLst/>
                <a:latin typeface="Arial" charset="0"/>
              </a:rPr>
              <a:t>Publication tool</a:t>
            </a:r>
          </a:p>
          <a:p>
            <a:pPr algn="ctr"/>
            <a:r>
              <a:rPr lang="en-US" dirty="0" smtClean="0"/>
              <a:t>(org.hl7.fhir.tools.jar)</a:t>
            </a:r>
            <a:endParaRPr kumimoji="0" lang="en-US" sz="1800" b="1" i="0" u="none" strike="noStrike" cap="none" normalizeH="0" baseline="0" dirty="0" smtClean="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825621" y="4302791"/>
            <a:ext cx="1377300"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Java, C#,</a:t>
            </a:r>
          </a:p>
          <a:p>
            <a:r>
              <a:rPr lang="en-US" dirty="0" smtClean="0"/>
              <a:t>Delphi, </a:t>
            </a:r>
          </a:p>
          <a:p>
            <a:r>
              <a:rPr lang="en-US" dirty="0" smtClean="0"/>
              <a:t>Objective C</a:t>
            </a:r>
            <a:endParaRPr lang="en-US" dirty="0"/>
          </a:p>
        </p:txBody>
      </p:sp>
      <p:grpSp>
        <p:nvGrpSpPr>
          <p:cNvPr id="1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smtClean="0"/>
                <a:t>eCoreDefinitions.xml</a:t>
              </a:r>
              <a:endParaRPr lang="en-US" dirty="0"/>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Website</a:t>
            </a:r>
            <a:endParaRPr lang="en-US" dirty="0"/>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Validation</a:t>
            </a:r>
          </a:p>
          <a:p>
            <a:r>
              <a:rPr lang="en-US" dirty="0" smtClean="0"/>
              <a:t>Schema’s</a:t>
            </a:r>
            <a:endParaRPr lang="en-US" dirty="0"/>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Examples</a:t>
            </a:r>
            <a:endParaRPr lang="en-US" dirty="0"/>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err="1" smtClean="0"/>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Resource profiles</a:t>
            </a:r>
            <a:endParaRPr lang="en-US" dirty="0"/>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Resource</a:t>
            </a:r>
          </a:p>
          <a:p>
            <a:r>
              <a:rPr lang="en-US" dirty="0" smtClean="0"/>
              <a:t>UML</a:t>
            </a:r>
            <a:endParaRPr lang="en-US" dirty="0"/>
          </a:p>
        </p:txBody>
      </p:sp>
    </p:spTree>
    <p:extLst>
      <p:ext uri="{BB962C8B-B14F-4D97-AF65-F5344CB8AC3E}">
        <p14:creationId xmlns:p14="http://schemas.microsoft.com/office/powerpoint/2010/main" val="2908378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 writers!</a:t>
            </a:r>
            <a:endParaRPr lang="en-US" dirty="0"/>
          </a:p>
        </p:txBody>
      </p:sp>
      <p:sp>
        <p:nvSpPr>
          <p:cNvPr id="3" name="Content Placeholder 2"/>
          <p:cNvSpPr>
            <a:spLocks noGrp="1"/>
          </p:cNvSpPr>
          <p:nvPr>
            <p:ph idx="1"/>
          </p:nvPr>
        </p:nvSpPr>
        <p:spPr/>
        <p:txBody>
          <a:bodyPr/>
          <a:lstStyle/>
          <a:p>
            <a:r>
              <a:rPr lang="en-US" dirty="0" smtClean="0"/>
              <a:t>There’s a file called eCoreDefinitions.xml that the C# generator runs of. It has all details from the definitions</a:t>
            </a:r>
          </a:p>
          <a:p>
            <a:endParaRPr lang="en-US" dirty="0"/>
          </a:p>
          <a:p>
            <a:r>
              <a:rPr lang="en-US" dirty="0" smtClean="0"/>
              <a:t>There are Profiles for each resource, basically describing the “unconstrained”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a:p>
        </p:txBody>
      </p:sp>
    </p:spTree>
    <p:extLst>
      <p:ext uri="{BB962C8B-B14F-4D97-AF65-F5344CB8AC3E}">
        <p14:creationId xmlns:p14="http://schemas.microsoft.com/office/powerpoint/2010/main" val="39870660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lstStyle/>
          <a:p>
            <a:pPr algn="ctr"/>
            <a:r>
              <a:rPr lang="en-US" sz="3600" dirty="0" smtClean="0">
                <a:latin typeface="+mj-lt"/>
              </a:rPr>
              <a:t>What resource </a:t>
            </a:r>
          </a:p>
          <a:p>
            <a:pPr algn="ctr"/>
            <a:r>
              <a:rPr lang="en-US" sz="3600" dirty="0" smtClean="0">
                <a:latin typeface="+mj-lt"/>
              </a:rPr>
              <a:t>would you use for:</a:t>
            </a:r>
            <a:endParaRPr lang="en-US" sz="3600" dirty="0" smtClean="0">
              <a:latin typeface="+mj-lt"/>
            </a:endParaRPr>
          </a:p>
          <a:p>
            <a:pPr algn="ctr"/>
            <a:r>
              <a:rPr lang="en-US" sz="3600" dirty="0" smtClean="0">
                <a:latin typeface="+mj-lt"/>
              </a:rPr>
              <a:t>(20 minutes)</a:t>
            </a:r>
            <a:endParaRPr lang="en-US" sz="3600" dirty="0">
              <a:latin typeface="+mj-lt"/>
            </a:endParaRPr>
          </a:p>
        </p:txBody>
      </p:sp>
    </p:spTree>
    <p:extLst>
      <p:ext uri="{BB962C8B-B14F-4D97-AF65-F5344CB8AC3E}">
        <p14:creationId xmlns:p14="http://schemas.microsoft.com/office/powerpoint/2010/main" val="12714737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would you use for:</a:t>
            </a:r>
            <a:endParaRPr lang="en-US" dirty="0"/>
          </a:p>
        </p:txBody>
      </p:sp>
      <p:sp>
        <p:nvSpPr>
          <p:cNvPr id="5" name="Content Placeholder 4"/>
          <p:cNvSpPr>
            <a:spLocks noGrp="1"/>
          </p:cNvSpPr>
          <p:nvPr>
            <p:ph sz="half" idx="1"/>
          </p:nvPr>
        </p:nvSpPr>
        <p:spPr/>
        <p:txBody>
          <a:bodyPr/>
          <a:lstStyle/>
          <a:p>
            <a:r>
              <a:rPr lang="en-US" dirty="0" smtClean="0"/>
              <a:t>Blood Pressure</a:t>
            </a:r>
          </a:p>
          <a:p>
            <a:r>
              <a:rPr lang="en-US" dirty="0" smtClean="0"/>
              <a:t>Dictated sound clip</a:t>
            </a:r>
          </a:p>
          <a:p>
            <a:r>
              <a:rPr lang="en-US" dirty="0" smtClean="0"/>
              <a:t>Cheek swab</a:t>
            </a:r>
          </a:p>
          <a:p>
            <a:r>
              <a:rPr lang="en-US" dirty="0" smtClean="0"/>
              <a:t>Laboratory</a:t>
            </a:r>
          </a:p>
          <a:p>
            <a:r>
              <a:rPr lang="en-US" dirty="0" smtClean="0"/>
              <a:t>Home visit</a:t>
            </a:r>
          </a:p>
          <a:p>
            <a:r>
              <a:rPr lang="en-US" dirty="0" smtClean="0"/>
              <a:t>Problem List</a:t>
            </a:r>
          </a:p>
          <a:p>
            <a:r>
              <a:rPr lang="en-US" dirty="0" smtClean="0"/>
              <a:t>Audit record</a:t>
            </a:r>
          </a:p>
          <a:p>
            <a:r>
              <a:rPr lang="en-US" dirty="0" smtClean="0"/>
              <a:t>Clinical Document</a:t>
            </a:r>
            <a:endParaRPr lang="en-US" dirty="0"/>
          </a:p>
        </p:txBody>
      </p:sp>
      <p:sp>
        <p:nvSpPr>
          <p:cNvPr id="6" name="Content Placeholder 5"/>
          <p:cNvSpPr>
            <a:spLocks noGrp="1"/>
          </p:cNvSpPr>
          <p:nvPr>
            <p:ph sz="half" idx="2"/>
          </p:nvPr>
        </p:nvSpPr>
        <p:spPr/>
        <p:txBody>
          <a:bodyPr/>
          <a:lstStyle/>
          <a:p>
            <a:r>
              <a:rPr lang="en-US" dirty="0" smtClean="0"/>
              <a:t>Contracted taxi driver</a:t>
            </a:r>
          </a:p>
          <a:p>
            <a:r>
              <a:rPr lang="en-US" dirty="0" smtClean="0"/>
              <a:t>Study subject</a:t>
            </a:r>
          </a:p>
          <a:p>
            <a:r>
              <a:rPr lang="en-US" dirty="0" smtClean="0"/>
              <a:t>Record of narcotic use</a:t>
            </a:r>
          </a:p>
          <a:p>
            <a:r>
              <a:rPr lang="en-US" dirty="0" smtClean="0"/>
              <a:t>Password change reminder</a:t>
            </a:r>
          </a:p>
          <a:p>
            <a:r>
              <a:rPr lang="en-US" dirty="0" smtClean="0"/>
              <a:t>Group smoking cessation workshop</a:t>
            </a:r>
          </a:p>
          <a:p>
            <a:r>
              <a:rPr lang="en-US" dirty="0" smtClean="0"/>
              <a:t>Females over 35</a:t>
            </a:r>
          </a:p>
          <a:p>
            <a:r>
              <a:rPr lang="en-US" dirty="0" smtClean="0"/>
              <a:t>Referral</a:t>
            </a:r>
          </a:p>
        </p:txBody>
      </p:sp>
      <p:sp>
        <p:nvSpPr>
          <p:cNvPr id="4" name="Slide Number Placeholder 3"/>
          <p:cNvSpPr>
            <a:spLocks noGrp="1"/>
          </p:cNvSpPr>
          <p:nvPr>
            <p:ph type="sldNum" sz="quarter" idx="4"/>
          </p:nvPr>
        </p:nvSpPr>
        <p:spPr/>
        <p:txBody>
          <a:bodyPr/>
          <a:lstStyle/>
          <a:p>
            <a:fld id="{5CC3E5C4-3E2B-40F1-9F2B-C46CEB0C88DF}" type="slidenum">
              <a:rPr lang="en-CA" smtClean="0"/>
              <a:pPr/>
              <a:t>37</a:t>
            </a:fld>
            <a:endParaRPr lang="en-CA"/>
          </a:p>
        </p:txBody>
      </p:sp>
    </p:spTree>
    <p:extLst>
      <p:ext uri="{BB962C8B-B14F-4D97-AF65-F5344CB8AC3E}">
        <p14:creationId xmlns:p14="http://schemas.microsoft.com/office/powerpoint/2010/main" val="3408350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Overview</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38</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6354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Resources</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060253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where it’s due</a:t>
            </a:r>
            <a:endParaRPr lang="en-US" dirty="0"/>
          </a:p>
        </p:txBody>
      </p:sp>
      <p:sp>
        <p:nvSpPr>
          <p:cNvPr id="3" name="Content Placeholder 2"/>
          <p:cNvSpPr>
            <a:spLocks noGrp="1"/>
          </p:cNvSpPr>
          <p:nvPr>
            <p:ph idx="1"/>
          </p:nvPr>
        </p:nvSpPr>
        <p:spPr/>
        <p:txBody>
          <a:bodyPr/>
          <a:lstStyle/>
          <a:p>
            <a:r>
              <a:rPr lang="en-US" dirty="0" smtClean="0"/>
              <a:t>This presentation is licensed under the Creative</a:t>
            </a:r>
            <a:r>
              <a:rPr lang="en-US" baseline="0" dirty="0" smtClean="0"/>
              <a:t> Commons “attribution” license (so take and use as you see fit)</a:t>
            </a:r>
          </a:p>
          <a:p>
            <a:r>
              <a:rPr lang="en-US" dirty="0" smtClean="0"/>
              <a:t>A large part of the content comes from slides originally developed by Ewout Kramer (another core team member)</a:t>
            </a:r>
          </a:p>
          <a:p>
            <a:r>
              <a:rPr lang="en-US" dirty="0" smtClean="0"/>
              <a:t>So significant credit (and perhaps occasionally blame? </a:t>
            </a:r>
            <a:r>
              <a:rPr lang="en-US" dirty="0" smtClean="0">
                <a:sym typeface="Wingdings" panose="05000000000000000000" pitchFamily="2" charset="2"/>
              </a:rPr>
              <a:t>) goes to him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a:p>
        </p:txBody>
      </p:sp>
    </p:spTree>
    <p:extLst>
      <p:ext uri="{BB962C8B-B14F-4D97-AF65-F5344CB8AC3E}">
        <p14:creationId xmlns:p14="http://schemas.microsoft.com/office/powerpoint/2010/main" val="2066045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developers</a:t>
            </a:r>
            <a:endParaRPr lang="en-US" dirty="0"/>
          </a:p>
        </p:txBody>
      </p:sp>
      <p:sp>
        <p:nvSpPr>
          <p:cNvPr id="4" name="Content Placeholder 3"/>
          <p:cNvSpPr>
            <a:spLocks noGrp="1"/>
          </p:cNvSpPr>
          <p:nvPr>
            <p:ph idx="1"/>
          </p:nvPr>
        </p:nvSpPr>
        <p:spPr/>
        <p:txBody>
          <a:bodyPr/>
          <a:lstStyle/>
          <a:p>
            <a:r>
              <a:rPr lang="en-US" dirty="0" smtClean="0"/>
              <a:t>Where to get support:</a:t>
            </a:r>
          </a:p>
          <a:p>
            <a:pPr lvl="1"/>
            <a:r>
              <a:rPr lang="en-US" sz="2400" dirty="0" smtClean="0"/>
              <a:t>Spec discussion threads</a:t>
            </a:r>
          </a:p>
          <a:p>
            <a:pPr lvl="1"/>
            <a:r>
              <a:rPr lang="en-US" sz="2400" dirty="0" smtClean="0"/>
              <a:t>Implementer’s Skype chat</a:t>
            </a:r>
          </a:p>
          <a:p>
            <a:pPr lvl="1"/>
            <a:r>
              <a:rPr lang="en-US" sz="2400" dirty="0" smtClean="0"/>
              <a:t>Stack Overflow</a:t>
            </a:r>
          </a:p>
          <a:p>
            <a:pPr lvl="1"/>
            <a:r>
              <a:rPr lang="en-US" sz="2400" dirty="0" smtClean="0"/>
              <a:t>FHIR List server</a:t>
            </a:r>
          </a:p>
          <a:p>
            <a:pPr lvl="1"/>
            <a:r>
              <a:rPr lang="en-US" sz="2400" dirty="0" smtClean="0"/>
              <a:t>gForge Tracker (Change requests)</a:t>
            </a:r>
          </a:p>
          <a:p>
            <a:pPr lvl="1"/>
            <a:r>
              <a:rPr lang="en-US" sz="2400" dirty="0" smtClean="0"/>
              <a:t>FHIR User </a:t>
            </a:r>
            <a:r>
              <a:rPr lang="en-US" sz="2400" dirty="0" smtClean="0"/>
              <a:t>Group (AID)</a:t>
            </a:r>
            <a:endParaRPr lang="en-US" sz="2400" dirty="0" smtClean="0"/>
          </a:p>
          <a:p>
            <a:pPr lvl="1"/>
            <a:r>
              <a:rPr lang="en-US" sz="2400" dirty="0" smtClean="0"/>
              <a:t>FAQs (members only)</a:t>
            </a:r>
          </a:p>
          <a:p>
            <a:pPr lvl="1"/>
            <a:r>
              <a:rPr lang="en-US" sz="2400" dirty="0" smtClean="0"/>
              <a:t>Test servers</a:t>
            </a:r>
          </a:p>
          <a:p>
            <a:r>
              <a:rPr lang="en-US" b="1" dirty="0" smtClean="0">
                <a:solidFill>
                  <a:srgbClr val="0070C0"/>
                </a:solidFill>
              </a:rPr>
              <a:t>http://wiki.hl7.org/index.php?title=FHIR</a:t>
            </a:r>
          </a:p>
          <a:p>
            <a:endParaRPr lang="en-US" dirty="0"/>
          </a:p>
        </p:txBody>
      </p:sp>
    </p:spTree>
    <p:extLst>
      <p:ext uri="{BB962C8B-B14F-4D97-AF65-F5344CB8AC3E}">
        <p14:creationId xmlns:p14="http://schemas.microsoft.com/office/powerpoint/2010/main" val="23201288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t>“Resources” are:</a:t>
            </a:r>
          </a:p>
          <a:p>
            <a:pPr lvl="1"/>
            <a:r>
              <a:rPr lang="en-US" dirty="0" smtClean="0"/>
              <a:t>Small logically discrete units of exchange</a:t>
            </a:r>
          </a:p>
          <a:p>
            <a:pPr lvl="1"/>
            <a:r>
              <a:rPr lang="en-US" dirty="0" smtClean="0"/>
              <a:t>Defined </a:t>
            </a:r>
            <a:r>
              <a:rPr lang="en-US" dirty="0" smtClean="0"/>
              <a:t>behavior </a:t>
            </a:r>
            <a:r>
              <a:rPr lang="en-US" dirty="0" smtClean="0"/>
              <a:t>and meaning</a:t>
            </a:r>
          </a:p>
          <a:p>
            <a:pPr lvl="1"/>
            <a:r>
              <a:rPr lang="en-US" dirty="0" smtClean="0"/>
              <a:t>Known identity / location</a:t>
            </a:r>
          </a:p>
          <a:p>
            <a:pPr lvl="1"/>
            <a:r>
              <a:rPr lang="en-US" dirty="0" smtClean="0"/>
              <a:t>Smallest unit of transaction</a:t>
            </a:r>
          </a:p>
          <a:p>
            <a:pPr lvl="1"/>
            <a:r>
              <a:rPr lang="en-US" dirty="0" smtClean="0"/>
              <a:t>“of interest” to healthcare</a:t>
            </a:r>
          </a:p>
          <a:p>
            <a:pPr lvl="1"/>
            <a:endParaRPr lang="en-US" dirty="0" smtClean="0"/>
          </a:p>
          <a:p>
            <a:pPr lvl="1"/>
            <a:r>
              <a:rPr lang="en-US" dirty="0" smtClean="0"/>
              <a:t>V2: Sort of like Segments</a:t>
            </a:r>
          </a:p>
          <a:p>
            <a:pPr lvl="1"/>
            <a:r>
              <a:rPr lang="en-US" dirty="0" smtClean="0"/>
              <a:t>V3: Sort of like CMETs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3528" y="332656"/>
            <a:ext cx="7372672" cy="1152128"/>
          </a:xfrm>
        </p:spPr>
        <p:txBody>
          <a:bodyPr/>
          <a:lstStyle/>
          <a:p>
            <a:r>
              <a:rPr lang="en-US" dirty="0" smtClean="0"/>
              <a:t>What is/isn’t a Resource?</a:t>
            </a:r>
            <a:endParaRPr lang="en-US" dirty="0"/>
          </a:p>
        </p:txBody>
      </p:sp>
      <p:sp>
        <p:nvSpPr>
          <p:cNvPr id="9" name="Text Placeholder 8"/>
          <p:cNvSpPr>
            <a:spLocks noGrp="1"/>
          </p:cNvSpPr>
          <p:nvPr>
            <p:ph type="body" idx="1"/>
          </p:nvPr>
        </p:nvSpPr>
        <p:spPr/>
        <p:txBody>
          <a:bodyPr/>
          <a:lstStyle/>
          <a:p>
            <a:r>
              <a:rPr lang="en-US" dirty="0" smtClean="0"/>
              <a:t>Examples</a:t>
            </a:r>
            <a:endParaRPr lang="en-US"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Location, Encounter, Organization, </a:t>
            </a:r>
          </a:p>
          <a:p>
            <a:r>
              <a:rPr lang="en-US" dirty="0" smtClean="0"/>
              <a:t>Clinical Concepts</a:t>
            </a:r>
          </a:p>
          <a:p>
            <a:pPr lvl="1"/>
            <a:r>
              <a:rPr lang="en-US" dirty="0" err="1" smtClean="0"/>
              <a:t>AllergyIntolerance</a:t>
            </a:r>
            <a:r>
              <a:rPr lang="en-US" dirty="0" smtClean="0"/>
              <a:t>, Questionnaire, Observation</a:t>
            </a:r>
          </a:p>
          <a:p>
            <a:r>
              <a:rPr lang="en-US" dirty="0" smtClean="0"/>
              <a:t>Infrastructure</a:t>
            </a:r>
          </a:p>
          <a:p>
            <a:pPr lvl="1"/>
            <a:r>
              <a:rPr lang="en-US" dirty="0" smtClean="0"/>
              <a:t>Composition, </a:t>
            </a:r>
            <a:r>
              <a:rPr lang="en-US" dirty="0" smtClean="0"/>
              <a:t>Message, Profile, Conformance</a:t>
            </a:r>
          </a:p>
        </p:txBody>
      </p:sp>
      <p:sp>
        <p:nvSpPr>
          <p:cNvPr id="10" name="Text Placeholder 9"/>
          <p:cNvSpPr>
            <a:spLocks noGrp="1"/>
          </p:cNvSpPr>
          <p:nvPr>
            <p:ph type="body" sz="quarter" idx="3"/>
          </p:nvPr>
        </p:nvSpPr>
        <p:spPr/>
        <p:txBody>
          <a:bodyPr/>
          <a:lstStyle/>
          <a:p>
            <a:r>
              <a:rPr lang="en-US" dirty="0" smtClean="0"/>
              <a:t>Non-examples</a:t>
            </a:r>
            <a:endParaRPr lang="en-US"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Blood Pressure</a:t>
            </a:r>
          </a:p>
          <a:p>
            <a:pPr lvl="1"/>
            <a:r>
              <a:rPr lang="en-US" dirty="0" smtClean="0"/>
              <a:t>Too specific</a:t>
            </a:r>
          </a:p>
          <a:p>
            <a:r>
              <a:rPr lang="en-US" dirty="0" smtClean="0"/>
              <a:t>Pregnancy</a:t>
            </a:r>
          </a:p>
          <a:p>
            <a:pPr lvl="1"/>
            <a:r>
              <a:rPr lang="en-US" dirty="0" smtClean="0"/>
              <a:t>Too broad</a:t>
            </a:r>
          </a:p>
          <a:p>
            <a:r>
              <a:rPr lang="en-US" dirty="0"/>
              <a:t>Electronic Health Record </a:t>
            </a:r>
          </a:p>
          <a:p>
            <a:pPr lvl="1"/>
            <a:r>
              <a:rPr lang="en-US" dirty="0"/>
              <a:t>Too </a:t>
            </a:r>
            <a:r>
              <a:rPr lang="en-US" dirty="0" smtClean="0"/>
              <a:t>big</a:t>
            </a:r>
            <a:endParaRPr lang="en-US" dirty="0"/>
          </a:p>
        </p:txBody>
      </p:sp>
    </p:spTree>
    <p:extLst>
      <p:ext uri="{BB962C8B-B14F-4D97-AF65-F5344CB8AC3E}">
        <p14:creationId xmlns:p14="http://schemas.microsoft.com/office/powerpoint/2010/main" val="36777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2">
            <a:clrChange>
              <a:clrFrom>
                <a:srgbClr val="FFE074"/>
              </a:clrFrom>
              <a:clrTo>
                <a:srgbClr val="FFE074">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6183"/>
          <a:stretch/>
        </p:blipFill>
        <p:spPr>
          <a:xfrm>
            <a:off x="912839" y="1741714"/>
            <a:ext cx="7139901" cy="4789715"/>
          </a:xfrm>
        </p:spPr>
      </p:pic>
      <p:sp>
        <p:nvSpPr>
          <p:cNvPr id="31" name="Rounded Rectangle 30"/>
          <p:cNvSpPr/>
          <p:nvPr/>
        </p:nvSpPr>
        <p:spPr bwMode="auto">
          <a:xfrm>
            <a:off x="342900" y="1715400"/>
            <a:ext cx="7696200" cy="4837800"/>
          </a:xfrm>
          <a:prstGeom prst="roundRect">
            <a:avLst>
              <a:gd name="adj" fmla="val 50000"/>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grpSp>
        <p:nvGrpSpPr>
          <p:cNvPr id="32" name="Group 31"/>
          <p:cNvGrpSpPr/>
          <p:nvPr/>
        </p:nvGrpSpPr>
        <p:grpSpPr>
          <a:xfrm>
            <a:off x="2819400" y="2743200"/>
            <a:ext cx="3494048" cy="2667000"/>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15" name="Rectangle 14"/>
            <p:cNvSpPr/>
            <p:nvPr/>
          </p:nvSpPr>
          <p:spPr bwMode="auto">
            <a:xfrm>
              <a:off x="2055542" y="3850887"/>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grpSp>
      <p:sp>
        <p:nvSpPr>
          <p:cNvPr id="2" name="Title 1"/>
          <p:cNvSpPr>
            <a:spLocks noGrp="1"/>
          </p:cNvSpPr>
          <p:nvPr>
            <p:ph type="title"/>
          </p:nvPr>
        </p:nvSpPr>
        <p:spPr/>
        <p:txBody>
          <a:bodyPr/>
          <a:lstStyle/>
          <a:p>
            <a:r>
              <a:rPr lang="en-US" dirty="0" smtClean="0"/>
              <a:t>Structure of a Resource</a:t>
            </a:r>
            <a:endParaRPr lang="en-US" dirty="0"/>
          </a:p>
        </p:txBody>
      </p:sp>
      <p:sp>
        <p:nvSpPr>
          <p:cNvPr id="33" name="TextBox 32"/>
          <p:cNvSpPr txBox="1"/>
          <p:nvPr/>
        </p:nvSpPr>
        <p:spPr>
          <a:xfrm>
            <a:off x="3603038" y="2196567"/>
            <a:ext cx="2202365" cy="369332"/>
          </a:xfrm>
          <a:prstGeom prst="rect">
            <a:avLst/>
          </a:prstGeom>
          <a:noFill/>
        </p:spPr>
        <p:txBody>
          <a:bodyPr wrap="square" rtlCol="0">
            <a:spAutoFit/>
          </a:bodyPr>
          <a:lstStyle/>
          <a:p>
            <a:r>
              <a:rPr lang="nl-NL" dirty="0" err="1" smtClean="0"/>
              <a:t>Metadata</a:t>
            </a:r>
            <a:endParaRPr lang="nl-NL" dirty="0"/>
          </a:p>
        </p:txBody>
      </p:sp>
    </p:spTree>
    <p:extLst>
      <p:ext uri="{BB962C8B-B14F-4D97-AF65-F5344CB8AC3E}">
        <p14:creationId xmlns:p14="http://schemas.microsoft.com/office/powerpoint/2010/main" val="683750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resource</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32656"/>
            <a:ext cx="6019800" cy="606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428713" y="1124743"/>
            <a:ext cx="5416056" cy="1296144"/>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4" name="Slide Number Placeholder 3"/>
          <p:cNvSpPr>
            <a:spLocks noGrp="1"/>
          </p:cNvSpPr>
          <p:nvPr>
            <p:ph type="sldNum" sz="quarter" idx="4"/>
          </p:nvPr>
        </p:nvSpPr>
        <p:spPr>
          <a:prstGeom prst="rect">
            <a:avLst/>
          </a:prstGeom>
        </p:spPr>
        <p:txBody>
          <a:bodyPr/>
          <a:lstStyle/>
          <a:p>
            <a:fld id="{FBE2B389-5997-41EC-A1F5-068E11418883}" type="slidenum">
              <a:rPr lang="en-US"/>
              <a:pPr/>
              <a:t>44</a:t>
            </a:fld>
            <a:endParaRPr lang="en-US"/>
          </a:p>
        </p:txBody>
      </p:sp>
      <p:sp>
        <p:nvSpPr>
          <p:cNvPr id="7" name="Text Box 3"/>
          <p:cNvSpPr txBox="1"/>
          <p:nvPr/>
        </p:nvSpPr>
        <p:spPr>
          <a:xfrm>
            <a:off x="6413609" y="1268761"/>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868144"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3609" y="3140968"/>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70049" y="3995306"/>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420887"/>
            <a:ext cx="5439431" cy="3816425"/>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28713" y="476672"/>
            <a:ext cx="5416056" cy="648072"/>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3609" y="467519"/>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70049" y="796132"/>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Tree>
    <p:extLst>
      <p:ext uri="{BB962C8B-B14F-4D97-AF65-F5344CB8AC3E}">
        <p14:creationId xmlns:p14="http://schemas.microsoft.com/office/powerpoint/2010/main" val="30068089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US" dirty="0"/>
          </a:p>
        </p:txBody>
      </p:sp>
      <p:sp>
        <p:nvSpPr>
          <p:cNvPr id="3" name="Content Placeholder 2"/>
          <p:cNvSpPr>
            <a:spLocks noGrp="1"/>
          </p:cNvSpPr>
          <p:nvPr>
            <p:ph idx="1"/>
          </p:nvPr>
        </p:nvSpPr>
        <p:spPr/>
        <p:txBody>
          <a:bodyPr/>
          <a:lstStyle/>
          <a:p>
            <a:r>
              <a:rPr lang="en-US" dirty="0" smtClean="0"/>
              <a:t>CDA taught HL7 a very important lesson</a:t>
            </a:r>
          </a:p>
          <a:p>
            <a:pPr lvl="1"/>
            <a:r>
              <a:rPr lang="en-US" dirty="0" smtClean="0"/>
              <a:t>Even if the computers don’t understand 99% of what you’re sending, that’s ok if they can properly render it to a human clinician</a:t>
            </a:r>
          </a:p>
          <a:p>
            <a:pPr lvl="0"/>
            <a:r>
              <a:rPr lang="en-US" dirty="0" smtClean="0"/>
              <a:t>This doesn’t just hold for documents – important for messages, services, etc.</a:t>
            </a:r>
          </a:p>
          <a:p>
            <a:pPr lvl="0"/>
            <a:r>
              <a:rPr lang="en-US" dirty="0" smtClean="0"/>
              <a:t>In FHIR, </a:t>
            </a:r>
            <a:r>
              <a:rPr lang="en-US" b="1" dirty="0" smtClean="0"/>
              <a:t>every</a:t>
            </a:r>
            <a:r>
              <a:rPr lang="en-US" b="0" baseline="0" dirty="0" smtClean="0"/>
              <a:t> resource is required to </a:t>
            </a:r>
            <a:br>
              <a:rPr lang="en-US" b="0" baseline="0" dirty="0" smtClean="0"/>
            </a:br>
            <a:r>
              <a:rPr lang="en-US" b="0" baseline="0" dirty="0" smtClean="0"/>
              <a:t>have a human-readable expression</a:t>
            </a:r>
          </a:p>
          <a:p>
            <a:pPr lvl="1"/>
            <a:r>
              <a:rPr lang="en-US" dirty="0" smtClean="0"/>
              <a:t>Can be direct rendering or human entered</a:t>
            </a: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91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in the spec</a:t>
            </a:r>
            <a:endParaRPr lang="en-US" dirty="0"/>
          </a:p>
        </p:txBody>
      </p:sp>
      <p:sp>
        <p:nvSpPr>
          <p:cNvPr id="4" name="TextBox 3"/>
          <p:cNvSpPr txBox="1"/>
          <p:nvPr/>
        </p:nvSpPr>
        <p:spPr>
          <a:xfrm>
            <a:off x="990601" y="2590800"/>
            <a:ext cx="7162800" cy="1077218"/>
          </a:xfrm>
          <a:prstGeom prst="rect">
            <a:avLst/>
          </a:prstGeom>
          <a:noFill/>
        </p:spPr>
        <p:txBody>
          <a:bodyPr wrap="square" rtlCol="0">
            <a:spAutoFit/>
          </a:bodyPr>
          <a:lstStyle/>
          <a:p>
            <a:r>
              <a:rPr lang="nl-NL" sz="3200" dirty="0" err="1" smtClean="0"/>
              <a:t>Let’s</a:t>
            </a:r>
            <a:r>
              <a:rPr lang="nl-NL" sz="3200" dirty="0" smtClean="0"/>
              <a:t> take a look at </a:t>
            </a:r>
            <a:r>
              <a:rPr lang="nl-NL" sz="3200" dirty="0" err="1" smtClean="0"/>
              <a:t>some</a:t>
            </a:r>
            <a:r>
              <a:rPr lang="nl-NL" sz="3200" dirty="0" smtClean="0"/>
              <a:t> Resources in the </a:t>
            </a:r>
            <a:r>
              <a:rPr lang="nl-NL" sz="3200" dirty="0" err="1" smtClean="0"/>
              <a:t>specification</a:t>
            </a:r>
            <a:r>
              <a:rPr lang="nl-NL" sz="3200" dirty="0" smtClean="0"/>
              <a:t>….</a:t>
            </a:r>
            <a:endParaRPr lang="nl-NL" sz="3200" dirty="0"/>
          </a:p>
        </p:txBody>
      </p:sp>
    </p:spTree>
    <p:extLst>
      <p:ext uri="{BB962C8B-B14F-4D97-AF65-F5344CB8AC3E}">
        <p14:creationId xmlns:p14="http://schemas.microsoft.com/office/powerpoint/2010/main" val="16240136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versus reference</a:t>
            </a:r>
            <a:endParaRPr lang="en-US" dirty="0"/>
          </a:p>
        </p:txBody>
      </p:sp>
      <p:sp>
        <p:nvSpPr>
          <p:cNvPr id="3" name="Content Placeholder 2"/>
          <p:cNvSpPr>
            <a:spLocks noGrp="1"/>
          </p:cNvSpPr>
          <p:nvPr>
            <p:ph idx="1"/>
          </p:nvPr>
        </p:nvSpPr>
        <p:spPr/>
        <p:txBody>
          <a:bodyPr/>
          <a:lstStyle/>
          <a:p>
            <a:r>
              <a:rPr lang="en-US" dirty="0" smtClean="0"/>
              <a:t>FHIR makes composition and references explicit:</a:t>
            </a:r>
          </a:p>
          <a:p>
            <a:pPr lvl="1"/>
            <a:r>
              <a:rPr lang="en-US" i="1" dirty="0" smtClean="0"/>
              <a:t>References</a:t>
            </a:r>
            <a:r>
              <a:rPr lang="en-US" dirty="0" smtClean="0"/>
              <a:t> are in between Resources. </a:t>
            </a:r>
            <a:r>
              <a:rPr lang="en-US" b="1" dirty="0" smtClean="0"/>
              <a:t>No context conduction across references</a:t>
            </a:r>
            <a:r>
              <a:rPr lang="en-US" dirty="0" smtClean="0"/>
              <a:t> – safe retrieval as individual resources.</a:t>
            </a:r>
          </a:p>
          <a:p>
            <a:pPr lvl="1"/>
            <a:r>
              <a:rPr lang="en-US" i="1" dirty="0" smtClean="0"/>
              <a:t>Composition</a:t>
            </a:r>
            <a:r>
              <a:rPr lang="en-US" dirty="0" smtClean="0"/>
              <a:t> is within a Resource: Components have no meaning outside resource, no identity, no separate access path except through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47</a:t>
            </a:fld>
            <a:endParaRPr lang="en-US"/>
          </a:p>
        </p:txBody>
      </p:sp>
    </p:spTree>
    <p:extLst>
      <p:ext uri="{BB962C8B-B14F-4D97-AF65-F5344CB8AC3E}">
        <p14:creationId xmlns:p14="http://schemas.microsoft.com/office/powerpoint/2010/main" val="15832813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6589713"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p:txBody>
          <a:bodyPr/>
          <a:lstStyle/>
          <a:p>
            <a:r>
              <a:rPr lang="en-US" dirty="0" smtClean="0"/>
              <a:t>Composition of a Resource</a:t>
            </a: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48</a:t>
            </a:fld>
            <a:endParaRPr lang="en-US"/>
          </a:p>
        </p:txBody>
      </p:sp>
      <p:cxnSp>
        <p:nvCxnSpPr>
          <p:cNvPr id="18" name="Straight Arrow Connector 17"/>
          <p:cNvCxnSpPr>
            <a:stCxn id="2" idx="1"/>
          </p:cNvCxnSpPr>
          <p:nvPr/>
        </p:nvCxnSpPr>
        <p:spPr bwMode="auto">
          <a:xfrm flipH="1">
            <a:off x="3581400" y="2228910"/>
            <a:ext cx="1858447"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bwMode="auto">
          <a:xfrm flipH="1" flipV="1">
            <a:off x="6126802" y="3767137"/>
            <a:ext cx="3649" cy="7572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bwMode="auto">
          <a:xfrm flipV="1">
            <a:off x="1905000" y="4524345"/>
            <a:ext cx="1" cy="856982"/>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5439847" y="2028855"/>
            <a:ext cx="1826141" cy="400110"/>
          </a:xfrm>
          <a:prstGeom prst="rect">
            <a:avLst/>
          </a:prstGeom>
          <a:noFill/>
        </p:spPr>
        <p:txBody>
          <a:bodyPr wrap="none" rtlCol="0">
            <a:spAutoFit/>
          </a:bodyPr>
          <a:lstStyle/>
          <a:p>
            <a:r>
              <a:rPr lang="en-US" b="1" dirty="0" smtClean="0"/>
              <a:t>Resource Root</a:t>
            </a:r>
            <a:endParaRPr lang="nl-NL" sz="2000" b="1" dirty="0"/>
          </a:p>
        </p:txBody>
      </p:sp>
      <p:sp>
        <p:nvSpPr>
          <p:cNvPr id="11" name="TextBox 10"/>
          <p:cNvSpPr txBox="1"/>
          <p:nvPr/>
        </p:nvSpPr>
        <p:spPr>
          <a:xfrm>
            <a:off x="4829175" y="4429095"/>
            <a:ext cx="2590800" cy="400110"/>
          </a:xfrm>
          <a:prstGeom prst="rect">
            <a:avLst/>
          </a:prstGeom>
          <a:noFill/>
        </p:spPr>
        <p:txBody>
          <a:bodyPr wrap="square" rtlCol="0">
            <a:spAutoFit/>
          </a:bodyPr>
          <a:lstStyle/>
          <a:p>
            <a:r>
              <a:rPr lang="en-US" b="1" dirty="0" smtClean="0"/>
              <a:t>Resource Component</a:t>
            </a:r>
            <a:endParaRPr lang="nl-NL" sz="2000" b="1" dirty="0"/>
          </a:p>
        </p:txBody>
      </p:sp>
      <p:sp>
        <p:nvSpPr>
          <p:cNvPr id="12" name="TextBox 11"/>
          <p:cNvSpPr txBox="1"/>
          <p:nvPr/>
        </p:nvSpPr>
        <p:spPr>
          <a:xfrm>
            <a:off x="803540" y="5237293"/>
            <a:ext cx="2244460" cy="923330"/>
          </a:xfrm>
          <a:prstGeom prst="rect">
            <a:avLst/>
          </a:prstGeom>
          <a:noFill/>
        </p:spPr>
        <p:txBody>
          <a:bodyPr wrap="square" rtlCol="0">
            <a:spAutoFit/>
          </a:bodyPr>
          <a:lstStyle/>
          <a:p>
            <a:r>
              <a:rPr lang="en-US" b="1" dirty="0" smtClean="0"/>
              <a:t>Simple &amp; Complex elements (may be repeating)</a:t>
            </a:r>
          </a:p>
        </p:txBody>
      </p:sp>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5293550"/>
            <a:ext cx="135255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13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773217"/>
            <a:ext cx="6589713"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grpSp>
        <p:nvGrpSpPr>
          <p:cNvPr id="12" name="Group 11"/>
          <p:cNvGrpSpPr/>
          <p:nvPr/>
        </p:nvGrpSpPr>
        <p:grpSpPr>
          <a:xfrm>
            <a:off x="2133600" y="4038600"/>
            <a:ext cx="6887884" cy="2765642"/>
            <a:chOff x="1494117" y="3688998"/>
            <a:chExt cx="6887884" cy="2765642"/>
          </a:xfrm>
        </p:grpSpPr>
        <p:cxnSp>
          <p:nvCxnSpPr>
            <p:cNvPr id="9" name="Straight Connector 8"/>
            <p:cNvCxnSpPr/>
            <p:nvPr/>
          </p:nvCxnSpPr>
          <p:spPr bwMode="auto">
            <a:xfrm>
              <a:off x="1494117" y="3688998"/>
              <a:ext cx="2292313" cy="50895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4019191" y="4700314"/>
              <a:ext cx="4362810" cy="1754326"/>
            </a:xfrm>
            <a:prstGeom prst="rect">
              <a:avLst/>
            </a:prstGeom>
            <a:noFill/>
          </p:spPr>
          <p:txBody>
            <a:bodyPr wrap="square" rtlCol="0">
              <a:spAutoFit/>
            </a:bodyPr>
            <a:lstStyle/>
            <a:p>
              <a:r>
                <a:rPr lang="nl-NL" sz="2400" b="1" dirty="0" smtClean="0"/>
                <a:t>“</a:t>
              </a:r>
              <a:r>
                <a:rPr lang="nl-NL" sz="2400" b="1" dirty="0" err="1" smtClean="0"/>
                <a:t>Refers</a:t>
              </a:r>
              <a:r>
                <a:rPr lang="nl-NL" sz="2400" b="1" dirty="0" smtClean="0"/>
                <a:t> </a:t>
              </a:r>
              <a:r>
                <a:rPr lang="nl-NL" sz="2400" b="1" dirty="0" err="1" smtClean="0"/>
                <a:t>to</a:t>
              </a:r>
              <a:r>
                <a:rPr lang="nl-NL" sz="2400" b="1" dirty="0" smtClean="0"/>
                <a:t>…”</a:t>
              </a:r>
            </a:p>
            <a:p>
              <a:endParaRPr lang="en-US" sz="2400" b="1" dirty="0"/>
            </a:p>
            <a:p>
              <a:pPr marL="0" lvl="1"/>
              <a:r>
                <a:rPr lang="en-US" b="1" i="1" dirty="0" smtClean="0"/>
                <a:t>Note: </a:t>
              </a:r>
              <a:r>
                <a:rPr lang="en-US" b="1" i="1" dirty="0"/>
                <a:t>No referential integrity – references are just URL’s</a:t>
              </a:r>
            </a:p>
            <a:p>
              <a:endParaRPr lang="nl-NL" sz="2400" b="1" dirty="0"/>
            </a:p>
          </p:txBody>
        </p:sp>
      </p:gr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547559"/>
            <a:ext cx="5215428" cy="437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5252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Attendees</a:t>
            </a:r>
            <a:endParaRPr lang="en-US" dirty="0"/>
          </a:p>
        </p:txBody>
      </p:sp>
      <p:sp>
        <p:nvSpPr>
          <p:cNvPr id="8195" name="Rectangle 3"/>
          <p:cNvSpPr>
            <a:spLocks noGrp="1" noChangeArrowheads="1"/>
          </p:cNvSpPr>
          <p:nvPr>
            <p:ph idx="1"/>
          </p:nvPr>
        </p:nvSpPr>
        <p:spPr/>
        <p:txBody>
          <a:bodyPr/>
          <a:lstStyle/>
          <a:p>
            <a:r>
              <a:rPr lang="en-US" dirty="0" smtClean="0"/>
              <a:t>Who is your organization?</a:t>
            </a:r>
          </a:p>
          <a:p>
            <a:r>
              <a:rPr lang="en-US" dirty="0" smtClean="0"/>
              <a:t>What is your role?</a:t>
            </a:r>
          </a:p>
          <a:p>
            <a:r>
              <a:rPr lang="en-US" dirty="0" smtClean="0"/>
              <a:t>HL7 (v2/v3/CDA) background?</a:t>
            </a:r>
          </a:p>
          <a:p>
            <a:r>
              <a:rPr lang="en-US" dirty="0" smtClean="0"/>
              <a:t>How did you hear about FHIR?</a:t>
            </a:r>
          </a:p>
          <a:p>
            <a:r>
              <a:rPr lang="en-US" dirty="0" smtClean="0"/>
              <a:t>How familiar are you with FHIR?</a:t>
            </a:r>
          </a:p>
          <a:p>
            <a:r>
              <a:rPr lang="en-US" dirty="0" smtClean="0"/>
              <a:t>What is the </a:t>
            </a:r>
            <a:r>
              <a:rPr lang="en-US" b="1" dirty="0" smtClean="0"/>
              <a:t>one</a:t>
            </a:r>
            <a:r>
              <a:rPr lang="en-US" dirty="0" smtClean="0"/>
              <a:t> thing that will make the next two days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pPr/>
              <a:t>5</a:t>
            </a:fld>
            <a:endParaRPr lang="en-US" dirty="0"/>
          </a:p>
        </p:txBody>
      </p:sp>
    </p:spTree>
    <p:extLst>
      <p:ext uri="{BB962C8B-B14F-4D97-AF65-F5344CB8AC3E}">
        <p14:creationId xmlns:p14="http://schemas.microsoft.com/office/powerpoint/2010/main" val="30058927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7389813"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cxnSp>
        <p:nvCxnSpPr>
          <p:cNvPr id="6" name="Straight Arrow Connector 5"/>
          <p:cNvCxnSpPr/>
          <p:nvPr/>
        </p:nvCxnSpPr>
        <p:spPr bwMode="auto">
          <a:xfrm flipH="1">
            <a:off x="5029200" y="3657600"/>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562600" y="4114800"/>
            <a:ext cx="1368152" cy="91410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81420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2209800"/>
            <a:ext cx="2590801" cy="144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020" y="4308137"/>
            <a:ext cx="2892255" cy="116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743" y="775949"/>
            <a:ext cx="4417219" cy="1818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Network</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51</a:t>
            </a:fld>
            <a:endParaRPr lang="en-CA"/>
          </a:p>
        </p:txBody>
      </p:sp>
      <p:cxnSp>
        <p:nvCxnSpPr>
          <p:cNvPr id="6" name="Straight Arrow Connector 5"/>
          <p:cNvCxnSpPr/>
          <p:nvPr/>
        </p:nvCxnSpPr>
        <p:spPr bwMode="auto">
          <a:xfrm flipH="1">
            <a:off x="1524000" y="2209800"/>
            <a:ext cx="3012743" cy="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smtClean="0"/>
              <a:t>subject</a:t>
            </a:r>
            <a:endParaRPr lang="nl-NL" b="1" dirty="0"/>
          </a:p>
        </p:txBody>
      </p:sp>
      <p:cxnSp>
        <p:nvCxnSpPr>
          <p:cNvPr id="13" name="Straight Arrow Connector 12"/>
          <p:cNvCxnSpPr/>
          <p:nvPr/>
        </p:nvCxnSpPr>
        <p:spPr bwMode="auto">
          <a:xfrm flipH="1">
            <a:off x="2514600" y="2438400"/>
            <a:ext cx="2133600" cy="1869737"/>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smtClean="0"/>
              <a:t>performer</a:t>
            </a:r>
            <a:endParaRPr lang="nl-NL" b="1" dirty="0"/>
          </a:p>
        </p:txBody>
      </p:sp>
      <p:cxnSp>
        <p:nvCxnSpPr>
          <p:cNvPr id="16" name="Straight Arrow Connector 15"/>
          <p:cNvCxnSpPr/>
          <p:nvPr/>
        </p:nvCxnSpPr>
        <p:spPr bwMode="auto">
          <a:xfrm>
            <a:off x="2659147" y="5105400"/>
            <a:ext cx="2920404" cy="445532"/>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smtClean="0"/>
              <a:t>organization</a:t>
            </a:r>
            <a:endParaRPr lang="nl-NL" b="1" dirty="0"/>
          </a:p>
        </p:txBody>
      </p:sp>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551" y="4933853"/>
            <a:ext cx="2881311" cy="80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6485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http://www.informit.com/ShowCover.aspx?isbn=0321125215"/>
          <p:cNvPicPr>
            <a:picLocks noChangeAspect="1" noChangeArrowheads="1"/>
          </p:cNvPicPr>
          <p:nvPr/>
        </p:nvPicPr>
        <p:blipFill>
          <a:blip r:embed="rId3" cstate="print">
            <a:duotone>
              <a:schemeClr val="accent3">
                <a:shade val="45000"/>
                <a:satMod val="135000"/>
              </a:schemeClr>
              <a:prstClr val="white"/>
            </a:duotone>
            <a:lum bright="-14000" contrast="-26000"/>
          </a:blip>
          <a:srcRect/>
          <a:stretch>
            <a:fillRect/>
          </a:stretch>
        </p:blipFill>
        <p:spPr bwMode="auto">
          <a:xfrm>
            <a:off x="381000" y="1420256"/>
            <a:ext cx="3690205" cy="4876890"/>
          </a:xfrm>
          <a:prstGeom prst="rect">
            <a:avLst/>
          </a:prstGeom>
          <a:noFill/>
          <a:effectLst>
            <a:outerShdw blurRad="50800" dist="50800" dir="5400000" algn="ctr" rotWithShape="0">
              <a:srgbClr val="000000"/>
            </a:outerShdw>
          </a:effectLst>
        </p:spPr>
      </p:pic>
      <p:sp>
        <p:nvSpPr>
          <p:cNvPr id="6" name="Title 5"/>
          <p:cNvSpPr>
            <a:spLocks noGrp="1"/>
          </p:cNvSpPr>
          <p:nvPr>
            <p:ph type="title"/>
          </p:nvPr>
        </p:nvSpPr>
        <p:spPr/>
        <p:txBody>
          <a:bodyPr/>
          <a:lstStyle/>
          <a:p>
            <a:r>
              <a:rPr lang="en-US" dirty="0" smtClean="0"/>
              <a:t>Resource Aggregate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52</a:t>
            </a:fld>
            <a:endParaRPr lang="en-US"/>
          </a:p>
        </p:txBody>
      </p:sp>
      <p:sp>
        <p:nvSpPr>
          <p:cNvPr id="8" name="TextBox 7"/>
          <p:cNvSpPr txBox="1"/>
          <p:nvPr/>
        </p:nvSpPr>
        <p:spPr>
          <a:xfrm>
            <a:off x="2133599" y="1904999"/>
            <a:ext cx="6371783" cy="138499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smtClean="0"/>
              <a:t>“How do we know where an object </a:t>
            </a:r>
          </a:p>
          <a:p>
            <a:r>
              <a:rPr lang="en-US" sz="2800" b="1" dirty="0" smtClean="0"/>
              <a:t>made up of other objects begins </a:t>
            </a:r>
          </a:p>
          <a:p>
            <a:r>
              <a:rPr lang="en-US" sz="2800" b="1" dirty="0" smtClean="0"/>
              <a:t>and ends?”</a:t>
            </a:r>
            <a:endParaRPr lang="en-US" sz="2800" b="1" dirty="0"/>
          </a:p>
        </p:txBody>
      </p:sp>
      <p:sp>
        <p:nvSpPr>
          <p:cNvPr id="9" name="TextBox 8"/>
          <p:cNvSpPr txBox="1"/>
          <p:nvPr/>
        </p:nvSpPr>
        <p:spPr>
          <a:xfrm>
            <a:off x="476251" y="4433639"/>
            <a:ext cx="7667183" cy="181588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sz="2800" b="1" dirty="0" smtClean="0"/>
              <a:t>“In any system with persistent storage</a:t>
            </a:r>
          </a:p>
          <a:p>
            <a:r>
              <a:rPr lang="en-US" sz="2800" b="1" dirty="0" smtClean="0"/>
              <a:t>of data, there must be a scope for a </a:t>
            </a:r>
          </a:p>
          <a:p>
            <a:r>
              <a:rPr lang="en-US" sz="2800" b="1" dirty="0" smtClean="0"/>
              <a:t>transaction that changes data and a way of maintaining the consistency of the data”</a:t>
            </a:r>
            <a:endParaRPr lang="en-US" sz="2800" b="1" dirty="0"/>
          </a:p>
        </p:txBody>
      </p:sp>
    </p:spTree>
    <p:extLst>
      <p:ext uri="{BB962C8B-B14F-4D97-AF65-F5344CB8AC3E}">
        <p14:creationId xmlns:p14="http://schemas.microsoft.com/office/powerpoint/2010/main" val="175199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a:t>
            </a:r>
            <a:r>
              <a:rPr lang="en-US" i="1" dirty="0" smtClean="0"/>
              <a:t>Elements</a:t>
            </a:r>
            <a:endParaRPr lang="en-US" i="1"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53</a:t>
            </a:fld>
            <a:endParaRPr lang="en-US"/>
          </a:p>
        </p:txBody>
      </p:sp>
      <p:sp>
        <p:nvSpPr>
          <p:cNvPr id="6" name="Rectangle 5"/>
          <p:cNvSpPr/>
          <p:nvPr/>
        </p:nvSpPr>
        <p:spPr bwMode="auto">
          <a:xfrm>
            <a:off x="2667000" y="445531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4648200" y="487680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2379260" y="190500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648200" y="213416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33" name="Straight Arrow Connector 32"/>
          <p:cNvCxnSpPr>
            <a:stCxn id="10" idx="2"/>
            <a:endCxn id="6" idx="0"/>
          </p:cNvCxnSpPr>
          <p:nvPr/>
        </p:nvCxnSpPr>
        <p:spPr bwMode="auto">
          <a:xfrm>
            <a:off x="4436660" y="396240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4495800" y="3974068"/>
            <a:ext cx="556563" cy="369332"/>
          </a:xfrm>
          <a:prstGeom prst="rect">
            <a:avLst/>
          </a:prstGeom>
          <a:noFill/>
        </p:spPr>
        <p:txBody>
          <a:bodyPr wrap="none" rtlCol="0">
            <a:spAutoFit/>
          </a:bodyPr>
          <a:lstStyle/>
          <a:p>
            <a:r>
              <a:rPr lang="nl-NL" dirty="0" err="1" smtClean="0"/>
              <a:t>use</a:t>
            </a:r>
            <a:endParaRPr lang="nl-NL" dirty="0"/>
          </a:p>
        </p:txBody>
      </p:sp>
    </p:spTree>
    <p:extLst>
      <p:ext uri="{BB962C8B-B14F-4D97-AF65-F5344CB8AC3E}">
        <p14:creationId xmlns:p14="http://schemas.microsoft.com/office/powerpoint/2010/main" val="28905923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at the bottom: Primitives</a:t>
            </a:r>
            <a:endParaRPr lang="en-US" dirty="0"/>
          </a:p>
        </p:txBody>
      </p:sp>
      <p:sp>
        <p:nvSpPr>
          <p:cNvPr id="4" name="Slide Number Placeholder 3"/>
          <p:cNvSpPr>
            <a:spLocks noGrp="1"/>
          </p:cNvSpPr>
          <p:nvPr>
            <p:ph type="sldNum" sz="quarter" idx="4"/>
          </p:nvPr>
        </p:nvSpPr>
        <p:spPr/>
        <p:txBody>
          <a:bodyPr/>
          <a:lstStyle/>
          <a:p>
            <a:fld id="{C429D7E7-1099-47AD-B3F2-624E90DDB7C5}" type="slidenum">
              <a:rPr lang="en-US" smtClean="0"/>
              <a:pPr/>
              <a:t>54</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38861511"/>
              </p:ext>
            </p:extLst>
          </p:nvPr>
        </p:nvGraphicFramePr>
        <p:xfrm>
          <a:off x="685800" y="1676400"/>
          <a:ext cx="7467601" cy="4885203"/>
        </p:xfrm>
        <a:graphic>
          <a:graphicData uri="http://schemas.openxmlformats.org/drawingml/2006/table">
            <a:tbl>
              <a:tblPr>
                <a:tableStyleId>{10A1B5D5-9B99-4C35-A422-299274C87663}</a:tableStyleId>
              </a:tblPr>
              <a:tblGrid>
                <a:gridCol w="1668294"/>
                <a:gridCol w="1986064"/>
                <a:gridCol w="3813243"/>
              </a:tblGrid>
              <a:tr h="207404">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a:t>
                      </a:r>
                      <a:r>
                        <a:rPr lang="en-US" sz="1600" dirty="0" smtClean="0"/>
                        <a:t>false</a:t>
                      </a:r>
                      <a:endParaRPr lang="en-US" sz="1600" dirty="0"/>
                    </a:p>
                  </a:txBody>
                  <a:tcPr marL="20740" marR="20740" marT="10370" marB="10370" anchor="ctr"/>
                </a:tc>
              </a:tr>
              <a:tr h="207404">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a:t>
                      </a:r>
                      <a:r>
                        <a:rPr lang="en-US" sz="1600" dirty="0" smtClean="0"/>
                        <a:t>integer</a:t>
                      </a:r>
                      <a:endParaRPr lang="en-US" sz="1600" dirty="0"/>
                    </a:p>
                  </a:txBody>
                  <a:tcPr marL="20740" marR="20740" marT="10370" marB="10370" anchor="ctr"/>
                </a:tc>
              </a:tr>
              <a:tr h="580731">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smtClean="0"/>
                        <a:t>A </a:t>
                      </a:r>
                      <a:r>
                        <a:rPr lang="en-US" sz="1600" b="1" dirty="0"/>
                        <a:t>true decimal</a:t>
                      </a:r>
                      <a:r>
                        <a:rPr lang="en-US" sz="1600" dirty="0"/>
                        <a:t>, with inbuilt precision (e.g. Java </a:t>
                      </a:r>
                      <a:r>
                        <a:rPr lang="en-US" sz="1600" dirty="0" err="1"/>
                        <a:t>BigDecimal</a:t>
                      </a:r>
                      <a:r>
                        <a:rPr lang="en-US" sz="1600" dirty="0"/>
                        <a:t>)</a:t>
                      </a:r>
                    </a:p>
                  </a:txBody>
                  <a:tcPr marL="20740" marR="20740" marT="10370" marB="10370" anchor="ctr"/>
                </a:tc>
              </a:tr>
              <a:tr h="207404">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a:t>
                      </a:r>
                      <a:r>
                        <a:rPr lang="en-US" sz="1600" dirty="0" smtClean="0"/>
                        <a:t>encoded</a:t>
                      </a:r>
                      <a:endParaRPr lang="en-US" sz="1600" dirty="0"/>
                    </a:p>
                  </a:txBody>
                  <a:tcPr marL="20740" marR="20740" marT="10370" marB="10370" anchor="ctr"/>
                </a:tc>
              </a:tr>
              <a:tr h="518510">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a:t>
                      </a:r>
                      <a:r>
                        <a:rPr lang="en-US" sz="1600" b="1" dirty="0" err="1"/>
                        <a:t>timezone</a:t>
                      </a:r>
                      <a:r>
                        <a:rPr lang="en-US" sz="1600" b="1" dirty="0"/>
                        <a:t>.</a:t>
                      </a:r>
                      <a:r>
                        <a:rPr lang="en-US" sz="1600" dirty="0"/>
                        <a:t> </a:t>
                      </a:r>
                    </a:p>
                  </a:txBody>
                  <a:tcPr marL="20740" marR="20740" marT="10370" marB="10370" anchor="ctr"/>
                </a:tc>
              </a:tr>
              <a:tr h="269625">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tr>
              <a:tr h="394067">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r>
                        <a:rPr lang="en-US" sz="1600" dirty="0" smtClean="0"/>
                        <a:t>.</a:t>
                      </a:r>
                      <a:endParaRPr lang="en-US" sz="1600" dirty="0"/>
                    </a:p>
                  </a:txBody>
                  <a:tcPr marL="20740" marR="20740" marT="10370" marB="10370" anchor="ctr"/>
                </a:tc>
              </a:tr>
              <a:tr h="767395">
                <a:tc>
                  <a:txBody>
                    <a:bodyPr/>
                    <a:lstStyle/>
                    <a:p>
                      <a:r>
                        <a:rPr lang="nl-NL" sz="1600" dirty="0"/>
                        <a:t>date</a:t>
                      </a:r>
                    </a:p>
                  </a:txBody>
                  <a:tcPr marL="20740" marR="20740" marT="10370" marB="10370" anchor="ctr"/>
                </a:tc>
                <a:tc>
                  <a:txBody>
                    <a:bodyPr/>
                    <a:lstStyle/>
                    <a:p>
                      <a:r>
                        <a:rPr lang="en-US" sz="1600" dirty="0"/>
                        <a:t>union of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or </a:t>
                      </a:r>
                      <a:r>
                        <a:rPr lang="en-US" sz="1600" b="1" dirty="0"/>
                        <a:t>partial </a:t>
                      </a:r>
                      <a:r>
                        <a:rPr lang="en-US" sz="1600" b="1" dirty="0" smtClean="0"/>
                        <a:t>date</a:t>
                      </a:r>
                      <a:r>
                        <a:rPr lang="en-US" sz="1600" dirty="0" smtClean="0"/>
                        <a:t> </a:t>
                      </a:r>
                      <a:r>
                        <a:rPr lang="en-US" sz="1600" b="0" dirty="0"/>
                        <a:t>as</a:t>
                      </a:r>
                      <a:r>
                        <a:rPr lang="en-US" sz="1600" dirty="0"/>
                        <a:t> </a:t>
                      </a:r>
                      <a:r>
                        <a:rPr lang="en-US" sz="1600" b="1" dirty="0"/>
                        <a:t>used in human communication</a:t>
                      </a:r>
                      <a:r>
                        <a:rPr lang="en-US" sz="1600" dirty="0"/>
                        <a:t>. </a:t>
                      </a:r>
                      <a:r>
                        <a:rPr lang="en-US" sz="1600" dirty="0" smtClean="0"/>
                        <a:t>No </a:t>
                      </a:r>
                      <a:r>
                        <a:rPr lang="en-US" sz="1600" dirty="0"/>
                        <a:t>time zone. </a:t>
                      </a:r>
                    </a:p>
                  </a:txBody>
                  <a:tcPr marL="20740" marR="20740" marT="10370" marB="10370" anchor="ctr"/>
                </a:tc>
              </a:tr>
              <a:tr h="1327385">
                <a:tc>
                  <a:txBody>
                    <a:bodyPr/>
                    <a:lstStyle/>
                    <a:p>
                      <a:r>
                        <a:rPr lang="nl-NL" sz="1600" dirty="0" err="1"/>
                        <a:t>dateTime</a:t>
                      </a:r>
                      <a:endParaRPr lang="nl-NL" sz="1600" dirty="0"/>
                    </a:p>
                  </a:txBody>
                  <a:tcPr marL="20740" marR="20740" marT="10370" marB="10370" anchor="ctr"/>
                </a:tc>
                <a:tc>
                  <a:txBody>
                    <a:bodyPr/>
                    <a:lstStyle/>
                    <a:p>
                      <a:r>
                        <a:rPr lang="en-US" sz="1600" dirty="0"/>
                        <a:t>union of </a:t>
                      </a:r>
                      <a:r>
                        <a:rPr lang="en-US" sz="1600" dirty="0" err="1"/>
                        <a:t>xs:dateTime</a:t>
                      </a:r>
                      <a:r>
                        <a:rPr lang="en-US" sz="1600" dirty="0"/>
                        <a:t>,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date-time or </a:t>
                      </a:r>
                      <a:r>
                        <a:rPr lang="en-US" sz="1600" b="1" dirty="0"/>
                        <a:t>partial date</a:t>
                      </a:r>
                      <a:r>
                        <a:rPr lang="en-US" sz="1600" dirty="0"/>
                        <a:t> </a:t>
                      </a:r>
                      <a:r>
                        <a:rPr lang="en-US" sz="1600" dirty="0" smtClean="0"/>
                        <a:t>as </a:t>
                      </a:r>
                      <a:r>
                        <a:rPr lang="en-US" sz="1600" dirty="0"/>
                        <a:t>used in human communication. If hours and minutes are specified, </a:t>
                      </a:r>
                      <a:r>
                        <a:rPr lang="en-US" sz="1600" b="1" dirty="0"/>
                        <a:t>a time zone must be populated.</a:t>
                      </a:r>
                      <a:r>
                        <a:rPr lang="en-US" sz="1600" dirty="0"/>
                        <a:t> </a:t>
                      </a:r>
                    </a:p>
                  </a:txBody>
                  <a:tcPr marL="20740" marR="20740" marT="10370" marB="10370" anchor="ctr"/>
                </a:tc>
              </a:tr>
            </a:tbl>
          </a:graphicData>
        </a:graphic>
      </p:graphicFrame>
    </p:spTree>
    <p:extLst>
      <p:ext uri="{BB962C8B-B14F-4D97-AF65-F5344CB8AC3E}">
        <p14:creationId xmlns:p14="http://schemas.microsoft.com/office/powerpoint/2010/main" val="26514208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en-US" dirty="0" smtClean="0"/>
              <a:t>Using the ISO date/time with </a:t>
            </a:r>
            <a:r>
              <a:rPr lang="en-US" dirty="0" err="1" smtClean="0"/>
              <a:t>timezone</a:t>
            </a:r>
            <a:endParaRPr lang="en-US" dirty="0" smtClean="0"/>
          </a:p>
          <a:p>
            <a:pPr lvl="1"/>
            <a:r>
              <a:rPr lang="en-US" dirty="0" smtClean="0"/>
              <a:t>“1951”, “1951-06” and “1951-06-04”</a:t>
            </a:r>
          </a:p>
          <a:p>
            <a:pPr lvl="1"/>
            <a:r>
              <a:rPr lang="en-US" dirty="0" smtClean="0"/>
              <a:t>“1951-06-04T10:57:34.0321+01”</a:t>
            </a:r>
          </a:p>
          <a:p>
            <a:pPr lvl="1"/>
            <a:r>
              <a:rPr lang="en-US" sz="2600" dirty="0" smtClean="0"/>
              <a:t>“1951-06-04T10:57:34.0321Z”</a:t>
            </a:r>
            <a:endParaRPr lang="en-US" dirty="0" smtClean="0"/>
          </a:p>
          <a:p>
            <a:pPr lvl="1"/>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55</a:t>
            </a:fld>
            <a:endParaRPr lang="en-US"/>
          </a:p>
        </p:txBody>
      </p:sp>
    </p:spTree>
    <p:extLst>
      <p:ext uri="{BB962C8B-B14F-4D97-AF65-F5344CB8AC3E}">
        <p14:creationId xmlns:p14="http://schemas.microsoft.com/office/powerpoint/2010/main" val="235403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56</a:t>
            </a:fld>
            <a:endParaRPr lang="en-US"/>
          </a:p>
        </p:txBody>
      </p:sp>
      <p:sp>
        <p:nvSpPr>
          <p:cNvPr id="4" name="Content Placeholder 3"/>
          <p:cNvSpPr>
            <a:spLocks noGrp="1"/>
          </p:cNvSpPr>
          <p:nvPr>
            <p:ph idx="1"/>
          </p:nvPr>
        </p:nvSpPr>
        <p:spPr/>
        <p:txBody>
          <a:bodyPr/>
          <a:lstStyle/>
          <a:p>
            <a:r>
              <a:rPr lang="en-US" dirty="0" smtClean="0"/>
              <a:t>Based on </a:t>
            </a:r>
            <a:r>
              <a:rPr lang="en-US" dirty="0" err="1" smtClean="0"/>
              <a:t>uri</a:t>
            </a:r>
            <a:r>
              <a:rPr lang="en-US" dirty="0" smtClean="0"/>
              <a:t>(!):  OID and UUID</a:t>
            </a:r>
          </a:p>
          <a:p>
            <a:pPr lvl="1"/>
            <a:r>
              <a:rPr lang="en-US" dirty="0" smtClean="0"/>
              <a:t>urn:oid:1.2.3.4.5</a:t>
            </a:r>
          </a:p>
          <a:p>
            <a:pPr lvl="1"/>
            <a:r>
              <a:rPr lang="en-US" dirty="0" smtClean="0"/>
              <a:t>urn:uuid:a5afddf4-e880-459b-876e-e4591b0acc11</a:t>
            </a:r>
          </a:p>
          <a:p>
            <a:pPr lvl="1"/>
            <a:endParaRPr lang="en-US" dirty="0" smtClean="0"/>
          </a:p>
          <a:p>
            <a:r>
              <a:rPr lang="en-US" dirty="0" smtClean="0"/>
              <a:t>Based on string:</a:t>
            </a:r>
          </a:p>
          <a:p>
            <a:pPr lvl="1"/>
            <a:r>
              <a:rPr lang="en-US" dirty="0" smtClean="0"/>
              <a:t>code (string of characters, may contain single spaces)  - “4548-4”, “active”, “not known”  </a:t>
            </a:r>
          </a:p>
          <a:p>
            <a:pPr lvl="1"/>
            <a:r>
              <a:rPr lang="en-US" dirty="0" smtClean="0"/>
              <a:t>id ([a-z0-9\-\.]{1,36})</a:t>
            </a:r>
          </a:p>
        </p:txBody>
      </p:sp>
    </p:spTree>
    <p:extLst>
      <p:ext uri="{BB962C8B-B14F-4D97-AF65-F5344CB8AC3E}">
        <p14:creationId xmlns:p14="http://schemas.microsoft.com/office/powerpoint/2010/main" val="1875665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up: </a:t>
            </a:r>
            <a:br>
              <a:rPr lang="en-US" dirty="0" smtClean="0"/>
            </a:br>
            <a:r>
              <a:rPr lang="en-US" dirty="0" smtClean="0"/>
              <a:t>Composite Data Types</a:t>
            </a:r>
            <a:endParaRPr lang="en-U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169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58</a:t>
            </a:fld>
            <a:endParaRPr lang="en-US"/>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smtClean="0"/>
              <a:t>Let’s</a:t>
            </a:r>
            <a:r>
              <a:rPr lang="nl-NL" dirty="0" smtClean="0"/>
              <a:t> take a look at the “Data Types” </a:t>
            </a:r>
            <a:r>
              <a:rPr lang="nl-NL" dirty="0" err="1" smtClean="0"/>
              <a:t>section</a:t>
            </a:r>
            <a:r>
              <a:rPr lang="nl-NL" dirty="0" smtClean="0"/>
              <a:t> of the FHIR </a:t>
            </a:r>
            <a:r>
              <a:rPr lang="nl-NL" dirty="0" err="1" smtClean="0"/>
              <a:t>specification</a:t>
            </a:r>
            <a:r>
              <a:rPr lang="nl-NL" dirty="0"/>
              <a:t> at </a:t>
            </a:r>
            <a:endParaRPr lang="nl-NL" dirty="0" smtClean="0"/>
          </a:p>
          <a:p>
            <a:endParaRPr lang="nl-NL" dirty="0" smtClean="0"/>
          </a:p>
          <a:p>
            <a:r>
              <a:rPr lang="nl-NL" dirty="0" smtClean="0">
                <a:hlinkClick r:id="rId3"/>
              </a:rPr>
              <a:t>http</a:t>
            </a:r>
            <a:r>
              <a:rPr lang="nl-NL" dirty="0">
                <a:hlinkClick r:id="rId3"/>
              </a:rPr>
              <a:t>://www.hl7.org/implement/standards/fhir/datatypes.htm</a:t>
            </a:r>
            <a:endParaRPr lang="nl-NL" dirty="0"/>
          </a:p>
        </p:txBody>
      </p:sp>
    </p:spTree>
    <p:extLst>
      <p:ext uri="{BB962C8B-B14F-4D97-AF65-F5344CB8AC3E}">
        <p14:creationId xmlns:p14="http://schemas.microsoft.com/office/powerpoint/2010/main" val="38447260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855" y="1990725"/>
            <a:ext cx="6694487"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“Choice” properties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59</a:t>
            </a:fld>
            <a:endParaRPr lang="en-US"/>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419600"/>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4574098" y="3657600"/>
            <a:ext cx="0" cy="1524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2438400" y="3352800"/>
            <a:ext cx="1" cy="1524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0654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Plans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Client/Server/Both?</a:t>
            </a:r>
            <a:endParaRPr lang="en-US" sz="3100" dirty="0" smtClean="0">
              <a:effectLst/>
            </a:endParaRPr>
          </a:p>
          <a:p>
            <a:r>
              <a:rPr lang="en-US" dirty="0" smtClean="0"/>
              <a:t>Type of application?</a:t>
            </a:r>
          </a:p>
          <a:p>
            <a:r>
              <a:rPr lang="en-US" dirty="0" smtClean="0"/>
              <a:t>REST, Messaging, Documents, Services?</a:t>
            </a:r>
          </a:p>
          <a:p>
            <a:r>
              <a:rPr lang="en-US" dirty="0" smtClean="0"/>
              <a:t>Resources of interest?</a:t>
            </a:r>
          </a:p>
          <a:p>
            <a:r>
              <a:rPr lang="en-US" dirty="0" smtClean="0"/>
              <a:t>Platform of choice (.NET, Java, Ruby, …)?</a:t>
            </a:r>
          </a:p>
          <a:p>
            <a:r>
              <a:rPr lang="en-US" dirty="0" smtClean="0"/>
              <a:t>Familiar with HTTP, XML, JSON, REST?</a:t>
            </a:r>
          </a:p>
          <a:p>
            <a:r>
              <a:rPr lang="en-US" dirty="0" smtClean="0"/>
              <a:t>Persistence technologies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3263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60</a:t>
            </a:fld>
            <a:endParaRPr lang="en-CA"/>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903863"/>
            <a:ext cx="5257800" cy="1521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808863"/>
            <a:ext cx="7712841"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bwMode="auto">
          <a:xfrm flipH="1" flipV="1">
            <a:off x="3886200" y="4456563"/>
            <a:ext cx="342900" cy="104150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90" y="5498068"/>
            <a:ext cx="3788217" cy="369332"/>
          </a:xfrm>
          <a:prstGeom prst="rect">
            <a:avLst/>
          </a:prstGeom>
          <a:noFill/>
        </p:spPr>
        <p:txBody>
          <a:bodyPr wrap="none" rtlCol="0">
            <a:spAutoFit/>
          </a:bodyPr>
          <a:lstStyle/>
          <a:p>
            <a:r>
              <a:rPr lang="en-US" dirty="0" smtClean="0"/>
              <a:t>Codes are defined in </a:t>
            </a:r>
            <a:r>
              <a:rPr lang="en-US" i="1" dirty="0" smtClean="0"/>
              <a:t>code systems</a:t>
            </a:r>
            <a:endParaRPr lang="nl-NL" i="1" dirty="0"/>
          </a:p>
        </p:txBody>
      </p:sp>
    </p:spTree>
    <p:extLst>
      <p:ext uri="{BB962C8B-B14F-4D97-AF65-F5344CB8AC3E}">
        <p14:creationId xmlns:p14="http://schemas.microsoft.com/office/powerpoint/2010/main" val="2971603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en-US" dirty="0"/>
          </a:p>
        </p:txBody>
      </p:sp>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en-US" i="1"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61</a:t>
            </a:fld>
            <a:endParaRPr lang="en-CA"/>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05200"/>
            <a:ext cx="7620000" cy="2827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8013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Administrative Gender value set</a:t>
            </a:r>
            <a:endParaRPr lang="en-US" dirty="0">
              <a:solidFill>
                <a:schemeClr val="bg1"/>
              </a:solidFill>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0999"/>
            <a:ext cx="7620000" cy="6132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9878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Goto</a:t>
            </a:r>
            <a:r>
              <a:rPr lang="en-US" dirty="0" smtClean="0"/>
              <a:t> Some interesting </a:t>
            </a:r>
            <a:r>
              <a:rPr lang="en-US" dirty="0" err="1" smtClean="0"/>
              <a:t>valuesets</a:t>
            </a:r>
            <a:r>
              <a:rPr lang="en-US" dirty="0" smtClean="0"/>
              <a:t> to look at them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a:p>
        </p:txBody>
      </p:sp>
    </p:spTree>
    <p:extLst>
      <p:ext uri="{BB962C8B-B14F-4D97-AF65-F5344CB8AC3E}">
        <p14:creationId xmlns:p14="http://schemas.microsoft.com/office/powerpoint/2010/main" val="1535030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661022"/>
            <a:ext cx="6934200" cy="4874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smtClean="0"/>
              <a:t>ValueSet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dirty="0"/>
          </a:p>
        </p:txBody>
      </p:sp>
      <p:sp>
        <p:nvSpPr>
          <p:cNvPr id="5" name="TextBox 4"/>
          <p:cNvSpPr txBox="1"/>
          <p:nvPr/>
        </p:nvSpPr>
        <p:spPr>
          <a:xfrm>
            <a:off x="5148064" y="1802986"/>
            <a:ext cx="3672408" cy="267765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800" dirty="0"/>
              <a:t>Publication </a:t>
            </a:r>
            <a:r>
              <a:rPr lang="en-US" sz="2800" dirty="0" smtClean="0"/>
              <a:t>meta-data</a:t>
            </a:r>
          </a:p>
          <a:p>
            <a:pPr marL="285750" indent="-285750">
              <a:buFont typeface="Arial" panose="020B0604020202020204" pitchFamily="34" charset="0"/>
              <a:buChar char="•"/>
            </a:pPr>
            <a:r>
              <a:rPr lang="en-US" sz="2800" dirty="0" smtClean="0"/>
              <a:t>Concepts from 1 or more existing systems</a:t>
            </a:r>
          </a:p>
          <a:p>
            <a:pPr marL="285750" indent="-285750">
              <a:buFont typeface="Arial" panose="020B0604020202020204" pitchFamily="34" charset="0"/>
              <a:buChar char="•"/>
            </a:pPr>
            <a:r>
              <a:rPr lang="en-US" sz="2800" dirty="0" smtClean="0"/>
              <a:t>Additional </a:t>
            </a:r>
            <a:r>
              <a:rPr lang="en-US" sz="2800" dirty="0" smtClean="0"/>
              <a:t>concepts</a:t>
            </a:r>
            <a:endParaRPr lang="en-US" sz="2800" dirty="0"/>
          </a:p>
        </p:txBody>
      </p:sp>
    </p:spTree>
    <p:extLst>
      <p:ext uri="{BB962C8B-B14F-4D97-AF65-F5344CB8AC3E}">
        <p14:creationId xmlns:p14="http://schemas.microsoft.com/office/powerpoint/2010/main" val="40007491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767556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Level up: resources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65</a:t>
            </a:fld>
            <a:endParaRPr lang="en-US"/>
          </a:p>
        </p:txBody>
      </p:sp>
      <p:cxnSp>
        <p:nvCxnSpPr>
          <p:cNvPr id="14" name="Straight Arrow Connector 13"/>
          <p:cNvCxnSpPr/>
          <p:nvPr/>
        </p:nvCxnSpPr>
        <p:spPr bwMode="auto">
          <a:xfrm flipH="1">
            <a:off x="2057400" y="838200"/>
            <a:ext cx="4343400"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flipV="1">
            <a:off x="3657600" y="2819400"/>
            <a:ext cx="2372757" cy="228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a:off x="4495800" y="5181600"/>
            <a:ext cx="2209802"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49" y="533400"/>
            <a:ext cx="2857500"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357" y="2857500"/>
            <a:ext cx="22860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4800600"/>
            <a:ext cx="2181225"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58918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References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66</a:t>
            </a:fld>
            <a:endParaRPr lang="en-US"/>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80" y="4004217"/>
            <a:ext cx="8490548" cy="2108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58998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69133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8241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69</a:t>
            </a:fld>
            <a:endParaRPr lang="en-CA"/>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894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Know how to navigate the FHIR specification and implementer resources</a:t>
            </a:r>
          </a:p>
          <a:p>
            <a:r>
              <a:rPr lang="en-US" sz="2800" dirty="0" smtClean="0"/>
              <a:t>Be able to use FHIR in a RESTful manner</a:t>
            </a:r>
          </a:p>
          <a:p>
            <a:pPr lvl="1"/>
            <a:r>
              <a:rPr lang="en-US" sz="2400" dirty="0" smtClean="0"/>
              <a:t>CRUD + Search</a:t>
            </a:r>
          </a:p>
          <a:p>
            <a:r>
              <a:rPr lang="en-US" sz="2800" dirty="0" smtClean="0"/>
              <a:t>Be able to craft FHIR documents and messages</a:t>
            </a:r>
          </a:p>
          <a:p>
            <a:r>
              <a:rPr lang="en-US" sz="2800" dirty="0" smtClean="0"/>
              <a:t>Understand FHIR architectural considerations </a:t>
            </a:r>
          </a:p>
          <a:p>
            <a:r>
              <a:rPr lang="en-US" sz="2800" dirty="0" smtClean="0"/>
              <a:t>Be familiar with potential FHIR implementation considerations</a:t>
            </a:r>
          </a:p>
          <a:p>
            <a:r>
              <a:rPr lang="en-US" sz="2800" dirty="0" smtClean="0"/>
              <a:t>Be ready to implement</a:t>
            </a:r>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199529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data model (simplified!)</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70</a:t>
            </a:fld>
            <a:endParaRPr lang="en-US"/>
          </a:p>
        </p:txBody>
      </p:sp>
      <p:sp>
        <p:nvSpPr>
          <p:cNvPr id="13" name="Rectangle 12"/>
          <p:cNvSpPr/>
          <p:nvPr/>
        </p:nvSpPr>
        <p:spPr bwMode="auto">
          <a:xfrm>
            <a:off x="533400" y="2295525"/>
            <a:ext cx="3581400" cy="27336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Resources</a:t>
            </a:r>
          </a:p>
        </p:txBody>
      </p:sp>
      <p:sp>
        <p:nvSpPr>
          <p:cNvPr id="22" name="Rectangle 21"/>
          <p:cNvSpPr/>
          <p:nvPr/>
        </p:nvSpPr>
        <p:spPr bwMode="auto">
          <a:xfrm>
            <a:off x="2238375" y="2405063"/>
            <a:ext cx="1724025"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28" name="Rectangle 27"/>
          <p:cNvSpPr/>
          <p:nvPr/>
        </p:nvSpPr>
        <p:spPr bwMode="auto">
          <a:xfrm>
            <a:off x="2238375" y="3276600"/>
            <a:ext cx="1724025" cy="15240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72" name="Rectangle 71"/>
          <p:cNvSpPr/>
          <p:nvPr/>
        </p:nvSpPr>
        <p:spPr bwMode="auto">
          <a:xfrm>
            <a:off x="2370731" y="3849290"/>
            <a:ext cx="1439269"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28" idx="3"/>
            <a:endCxn id="19" idx="1"/>
          </p:cNvCxnSpPr>
          <p:nvPr/>
        </p:nvCxnSpPr>
        <p:spPr bwMode="auto">
          <a:xfrm flipV="1">
            <a:off x="3962400" y="2820590"/>
            <a:ext cx="6858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smtClean="0"/>
              <a:t>use</a:t>
            </a:r>
            <a:endParaRPr lang="nl-NL" dirty="0"/>
          </a:p>
        </p:txBody>
      </p:sp>
      <p:cxnSp>
        <p:nvCxnSpPr>
          <p:cNvPr id="32" name="Straight Arrow Connector 31"/>
          <p:cNvCxnSpPr>
            <a:stCxn id="28" idx="3"/>
            <a:endCxn id="16" idx="1"/>
          </p:cNvCxnSpPr>
          <p:nvPr/>
        </p:nvCxnSpPr>
        <p:spPr bwMode="auto">
          <a:xfrm>
            <a:off x="3962400" y="4038600"/>
            <a:ext cx="9735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smtClean="0"/>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smtClean="0"/>
              <a:t>use</a:t>
            </a:r>
            <a:endParaRPr lang="nl-NL" dirty="0"/>
          </a:p>
        </p:txBody>
      </p:sp>
      <p:sp>
        <p:nvSpPr>
          <p:cNvPr id="20" name="Rectangle 19"/>
          <p:cNvSpPr/>
          <p:nvPr/>
        </p:nvSpPr>
        <p:spPr bwMode="auto">
          <a:xfrm>
            <a:off x="609601" y="4001690"/>
            <a:ext cx="1476374"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Tree>
    <p:extLst>
      <p:ext uri="{BB962C8B-B14F-4D97-AF65-F5344CB8AC3E}">
        <p14:creationId xmlns:p14="http://schemas.microsoft.com/office/powerpoint/2010/main" val="41584127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Content Placeholder 2"/>
          <p:cNvSpPr>
            <a:spLocks noGrp="1"/>
          </p:cNvSpPr>
          <p:nvPr>
            <p:ph idx="1"/>
          </p:nvPr>
        </p:nvSpPr>
        <p:spPr/>
        <p:txBody>
          <a:bodyPr/>
          <a:lstStyle/>
          <a:p>
            <a:pPr algn="ctr"/>
            <a:r>
              <a:rPr lang="en-US" sz="3600" dirty="0" smtClean="0">
                <a:latin typeface="+mj-lt"/>
              </a:rPr>
              <a:t>Build a resource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p14="http://schemas.microsoft.com/office/powerpoint/2010/main" val="14837163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patient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72</a:t>
            </a:fld>
            <a:endParaRPr lang="en-CA"/>
          </a:p>
        </p:txBody>
      </p:sp>
      <p:sp>
        <p:nvSpPr>
          <p:cNvPr id="4" name="Text Placeholder 3"/>
          <p:cNvSpPr>
            <a:spLocks noGrp="1"/>
          </p:cNvSpPr>
          <p:nvPr>
            <p:ph type="body" idx="4294967295"/>
          </p:nvPr>
        </p:nvSpPr>
        <p:spPr/>
        <p:txBody>
          <a:bodyPr/>
          <a:lstStyle/>
          <a:p>
            <a:r>
              <a:rPr lang="en-US" dirty="0" smtClean="0"/>
              <a:t>Following data:</a:t>
            </a:r>
          </a:p>
          <a:p>
            <a:pPr lvl="1"/>
            <a:r>
              <a:rPr lang="en-US" sz="2400" dirty="0" smtClean="0"/>
              <a:t>Donald Duck, male, born June 9, 1934</a:t>
            </a:r>
          </a:p>
          <a:p>
            <a:pPr lvl="1"/>
            <a:r>
              <a:rPr lang="en-US" sz="2400" dirty="0" smtClean="0"/>
              <a:t>1 407-939-6244, d.duck@disney.com</a:t>
            </a:r>
          </a:p>
          <a:p>
            <a:pPr lvl="1"/>
            <a:r>
              <a:rPr lang="en-US" sz="2400" dirty="0" smtClean="0"/>
              <a:t>SIN: 123 456 789</a:t>
            </a:r>
          </a:p>
          <a:p>
            <a:pPr lvl="1"/>
            <a:r>
              <a:rPr lang="en-US" sz="2400" dirty="0" smtClean="0"/>
              <a:t>Next of kin: Daisy</a:t>
            </a:r>
          </a:p>
          <a:p>
            <a:pPr lvl="1"/>
            <a:r>
              <a:rPr lang="en-US" sz="2400" dirty="0" smtClean="0"/>
              <a:t>Other elements as you see fit</a:t>
            </a:r>
          </a:p>
          <a:p>
            <a:pPr lvl="0"/>
            <a:r>
              <a:rPr lang="en-US" dirty="0" smtClean="0"/>
              <a:t>Bonus points:</a:t>
            </a:r>
          </a:p>
          <a:p>
            <a:pPr lvl="1"/>
            <a:r>
              <a:rPr lang="en-US" sz="2400" dirty="0" smtClean="0"/>
              <a:t>Primary physician: Patricia Primary </a:t>
            </a:r>
          </a:p>
          <a:p>
            <a:pPr lvl="1"/>
            <a:r>
              <a:rPr lang="en-US" sz="2400" dirty="0" smtClean="0"/>
              <a:t>Include a</a:t>
            </a:r>
            <a:r>
              <a:rPr lang="en-US" sz="2400" baseline="0" dirty="0" smtClean="0"/>
              <a:t> picture</a:t>
            </a:r>
          </a:p>
          <a:p>
            <a:pPr lvl="1"/>
            <a:r>
              <a:rPr lang="en-US" sz="2400" dirty="0" smtClean="0"/>
              <a:t>XML &amp; JSON</a:t>
            </a:r>
          </a:p>
        </p:txBody>
      </p:sp>
    </p:spTree>
    <p:extLst>
      <p:ext uri="{BB962C8B-B14F-4D97-AF65-F5344CB8AC3E}">
        <p14:creationId xmlns:p14="http://schemas.microsoft.com/office/powerpoint/2010/main" val="2996428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r>
              <a:rPr lang="en-US" baseline="0" dirty="0" smtClean="0"/>
              <a:t> </a:t>
            </a:r>
            <a:r>
              <a:rPr lang="en-US" dirty="0" smtClean="0"/>
              <a:t>Review</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73</a:t>
            </a:fld>
            <a:endParaRPr lang="en-CA"/>
          </a:p>
        </p:txBody>
      </p:sp>
      <p:sp>
        <p:nvSpPr>
          <p:cNvPr id="4" name="Text Placeholder 3"/>
          <p:cNvSpPr>
            <a:spLocks noGrp="1"/>
          </p:cNvSpPr>
          <p:nvPr>
            <p:ph type="body" idx="4294967295"/>
          </p:nvPr>
        </p:nvSpPr>
        <p:spPr/>
        <p:txBody>
          <a:bodyPr/>
          <a:lstStyle/>
          <a:p>
            <a:r>
              <a:rPr lang="en-US" dirty="0" smtClean="0"/>
              <a:t>Did everyone include narrative?</a:t>
            </a:r>
          </a:p>
          <a:p>
            <a:r>
              <a:rPr lang="en-US" dirty="0" smtClean="0"/>
              <a:t>Anyone include species?</a:t>
            </a:r>
          </a:p>
          <a:p>
            <a:r>
              <a:rPr lang="en-US" dirty="0" smtClean="0"/>
              <a:t>How did you handle “next of kin</a:t>
            </a:r>
            <a:r>
              <a:rPr lang="en-US" dirty="0" smtClean="0"/>
              <a:t>”?  Primary physician?</a:t>
            </a:r>
          </a:p>
          <a:p>
            <a:r>
              <a:rPr lang="en-US" dirty="0" smtClean="0"/>
              <a:t>Did you put spaces in your SIN?</a:t>
            </a:r>
            <a:endParaRPr lang="en-US" dirty="0" smtClean="0"/>
          </a:p>
        </p:txBody>
      </p:sp>
    </p:spTree>
    <p:extLst>
      <p:ext uri="{BB962C8B-B14F-4D97-AF65-F5344CB8AC3E}">
        <p14:creationId xmlns:p14="http://schemas.microsoft.com/office/powerpoint/2010/main" val="41788615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Resources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74</a:t>
            </a:fld>
            <a:endParaRPr lang="en-CA"/>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0078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4879505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p:txBody>
          <a:bodyPr/>
          <a:lstStyle/>
          <a:p>
            <a:r>
              <a:rPr lang="en-US" dirty="0" smtClean="0"/>
              <a:t>“</a:t>
            </a:r>
            <a:r>
              <a:rPr lang="en-US" dirty="0" err="1" smtClean="0"/>
              <a:t>REpresentational</a:t>
            </a:r>
            <a:r>
              <a:rPr lang="en-US" dirty="0" smtClean="0"/>
              <a:t> State Transfer”</a:t>
            </a:r>
          </a:p>
          <a:p>
            <a:r>
              <a:rPr lang="en-US" dirty="0" smtClean="0"/>
              <a:t>Represent your data as “resources”</a:t>
            </a:r>
          </a:p>
          <a:p>
            <a:r>
              <a:rPr lang="en-US" dirty="0" smtClean="0"/>
              <a:t>Make “Resources” URI addressable</a:t>
            </a:r>
          </a:p>
          <a:p>
            <a:r>
              <a:rPr lang="en-US" dirty="0" smtClean="0"/>
              <a:t>Use HTTP to do CRUD operations</a:t>
            </a:r>
          </a:p>
          <a:p>
            <a:r>
              <a:rPr lang="en-US" dirty="0" smtClean="0"/>
              <a:t>Resources may be exchanged using different representations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76</a:t>
            </a:fld>
            <a:endParaRPr lang="en-US"/>
          </a:p>
        </p:txBody>
      </p:sp>
    </p:spTree>
    <p:extLst>
      <p:ext uri="{BB962C8B-B14F-4D97-AF65-F5344CB8AC3E}">
        <p14:creationId xmlns:p14="http://schemas.microsoft.com/office/powerpoint/2010/main" val="39217761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REST?</a:t>
            </a:r>
            <a:endParaRPr lang="en-US" dirty="0"/>
          </a:p>
        </p:txBody>
      </p:sp>
      <p:sp>
        <p:nvSpPr>
          <p:cNvPr id="3" name="Content Placeholder 2"/>
          <p:cNvSpPr>
            <a:spLocks noGrp="1"/>
          </p:cNvSpPr>
          <p:nvPr>
            <p:ph idx="1"/>
          </p:nvPr>
        </p:nvSpPr>
        <p:spPr/>
        <p:txBody>
          <a:bodyPr/>
          <a:lstStyle/>
          <a:p>
            <a:r>
              <a:rPr lang="en-US" dirty="0" smtClean="0"/>
              <a:t>Loose coupling</a:t>
            </a:r>
          </a:p>
          <a:p>
            <a:pPr lvl="1"/>
            <a:r>
              <a:rPr lang="en-US" dirty="0" smtClean="0"/>
              <a:t>Servers &amp; clients can evolve independently</a:t>
            </a:r>
          </a:p>
          <a:p>
            <a:r>
              <a:rPr lang="en-US" dirty="0" smtClean="0"/>
              <a:t>Simple, fixed API</a:t>
            </a:r>
          </a:p>
          <a:p>
            <a:r>
              <a:rPr lang="en-US" dirty="0" smtClean="0"/>
              <a:t>Stateless – simplifies coding</a:t>
            </a:r>
          </a:p>
          <a:p>
            <a:r>
              <a:rPr lang="en-US" dirty="0" smtClean="0"/>
              <a:t>Id = URI makes distributed architecture easy</a:t>
            </a:r>
          </a:p>
          <a:p>
            <a:r>
              <a:rPr lang="en-US" dirty="0" smtClean="0"/>
              <a:t>Leverages web technology stack</a:t>
            </a:r>
          </a:p>
          <a:p>
            <a:pPr lvl="1"/>
            <a:r>
              <a:rPr lang="en-US" dirty="0" smtClean="0"/>
              <a:t>TLS, OAuth, etc.</a:t>
            </a:r>
          </a:p>
          <a:p>
            <a:r>
              <a:rPr lang="en-US" dirty="0" smtClean="0"/>
              <a:t>Scales well (the whole internet)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a:p>
        </p:txBody>
      </p:sp>
    </p:spTree>
    <p:extLst>
      <p:ext uri="{BB962C8B-B14F-4D97-AF65-F5344CB8AC3E}">
        <p14:creationId xmlns:p14="http://schemas.microsoft.com/office/powerpoint/2010/main" val="4549259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with REST</a:t>
            </a:r>
            <a:endParaRPr lang="en-US" dirty="0"/>
          </a:p>
        </p:txBody>
      </p:sp>
      <p:sp>
        <p:nvSpPr>
          <p:cNvPr id="3" name="Content Placeholder 2"/>
          <p:cNvSpPr>
            <a:spLocks noGrp="1"/>
          </p:cNvSpPr>
          <p:nvPr>
            <p:ph idx="1"/>
          </p:nvPr>
        </p:nvSpPr>
        <p:spPr/>
        <p:txBody>
          <a:bodyPr/>
          <a:lstStyle/>
          <a:p>
            <a:r>
              <a:rPr lang="en-US" dirty="0" smtClean="0"/>
              <a:t>REST isn’t ideal for every use-case</a:t>
            </a:r>
          </a:p>
          <a:p>
            <a:pPr lvl="1"/>
            <a:r>
              <a:rPr lang="en-US" dirty="0" smtClean="0"/>
              <a:t>Doesn’t handle transactions well</a:t>
            </a:r>
          </a:p>
          <a:p>
            <a:pPr lvl="1"/>
            <a:r>
              <a:rPr lang="en-US" dirty="0" smtClean="0"/>
              <a:t>Orchestration is handled by client</a:t>
            </a:r>
          </a:p>
          <a:p>
            <a:pPr lvl="2"/>
            <a:r>
              <a:rPr lang="en-US" dirty="0" smtClean="0"/>
              <a:t>requires server trusts client to do what’s needed</a:t>
            </a:r>
          </a:p>
          <a:p>
            <a:pPr lvl="1"/>
            <a:r>
              <a:rPr lang="en-US" dirty="0" smtClean="0"/>
              <a:t>Security (authorization) model is still maturing</a:t>
            </a:r>
          </a:p>
          <a:p>
            <a:pPr lvl="1"/>
            <a:r>
              <a:rPr lang="en-US" dirty="0" smtClean="0"/>
              <a:t>Can be verbose when manipulating lots of records</a:t>
            </a:r>
          </a:p>
          <a:p>
            <a:r>
              <a:rPr lang="en-US" dirty="0" smtClean="0"/>
              <a:t>Remember that REST is a FHIR option, not a requirement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a:p>
        </p:txBody>
      </p:sp>
    </p:spTree>
    <p:extLst>
      <p:ext uri="{BB962C8B-B14F-4D97-AF65-F5344CB8AC3E}">
        <p14:creationId xmlns:p14="http://schemas.microsoft.com/office/powerpoint/2010/main" val="18457107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 quick GET</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smtClean="0"/>
              <a:t>Content-Type: </a:t>
            </a:r>
            <a:r>
              <a:rPr lang="en-US" sz="1800" b="1" dirty="0" smtClean="0"/>
              <a:t>application/</a:t>
            </a:r>
            <a:r>
              <a:rPr lang="en-US" sz="1800" b="1" dirty="0" err="1" smtClean="0"/>
              <a:t>xml+fhir;charset</a:t>
            </a:r>
            <a:r>
              <a:rPr lang="en-US" sz="1800" b="1" dirty="0" smtClean="0"/>
              <a:t>=utf-8</a:t>
            </a:r>
          </a:p>
          <a:p>
            <a:r>
              <a:rPr lang="en-US" sz="1800" dirty="0" smtClean="0"/>
              <a:t>Content-Length: 787</a:t>
            </a:r>
          </a:p>
          <a:p>
            <a:r>
              <a:rPr lang="en-US" sz="1800" dirty="0" smtClean="0"/>
              <a:t>Content-Location: </a:t>
            </a:r>
          </a:p>
          <a:p>
            <a:r>
              <a:rPr lang="en-US" sz="1800" dirty="0" smtClean="0"/>
              <a:t>  http://fhir.furore.com/fhir/Patient/1/_history/1</a:t>
            </a:r>
          </a:p>
          <a:p>
            <a:r>
              <a:rPr lang="en-US" sz="1800" dirty="0" smtClean="0"/>
              <a:t>Last-Modified: Tue, 29 May 2012 23:45:32 GMT</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79</a:t>
            </a:fld>
            <a:endParaRPr lang="en-US"/>
          </a:p>
        </p:txBody>
      </p:sp>
      <p:sp>
        <p:nvSpPr>
          <p:cNvPr id="7" name="Rectangle 6"/>
          <p:cNvSpPr/>
          <p:nvPr/>
        </p:nvSpPr>
        <p:spPr>
          <a:xfrm>
            <a:off x="609600" y="4724400"/>
            <a:ext cx="7924800" cy="1585049"/>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nb-NO" sz="1000" dirty="0">
                <a:latin typeface="Courier New" pitchFamily="49" charset="0"/>
                <a:cs typeface="Courier New" pitchFamily="49" charset="0"/>
              </a:rPr>
              <a:t>&lt;</a:t>
            </a:r>
            <a:r>
              <a:rPr lang="nb-NO" sz="1000" dirty="0" smtClean="0">
                <a:latin typeface="Courier New" pitchFamily="49" charset="0"/>
                <a:cs typeface="Courier New" pitchFamily="49" charset="0"/>
              </a:rPr>
              <a:t>Patient xmlns</a:t>
            </a:r>
            <a:r>
              <a:rPr lang="nb-NO" sz="1000" dirty="0">
                <a:latin typeface="Courier New" pitchFamily="49" charset="0"/>
                <a:cs typeface="Courier New" pitchFamily="49" charset="0"/>
              </a:rPr>
              <a:t>="http://hl7.org/fhir"&gt;&lt;identifier&gt;&lt;label&gt;SSN&lt;/label</a:t>
            </a:r>
            <a:r>
              <a:rPr lang="nb-NO" sz="1000" dirty="0" smtClean="0">
                <a:latin typeface="Courier New" pitchFamily="49" charset="0"/>
                <a:cs typeface="Courier New" pitchFamily="49" charset="0"/>
              </a:rPr>
              <a:t>&gt;</a:t>
            </a:r>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identifier&gt;&lt;system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http</a:t>
            </a:r>
            <a:r>
              <a:rPr lang="en-US" sz="1000" dirty="0">
                <a:latin typeface="Courier New" pitchFamily="49" charset="0"/>
                <a:cs typeface="Courier New" pitchFamily="49" charset="0"/>
              </a:rPr>
              <a:t>://</a:t>
            </a:r>
            <a:r>
              <a:rPr lang="en-US" sz="1000" dirty="0" smtClean="0">
                <a:latin typeface="Courier New" pitchFamily="49" charset="0"/>
                <a:cs typeface="Courier New" pitchFamily="49" charset="0"/>
              </a:rPr>
              <a:t>hl7.org/fhir/sid/usssn</a:t>
            </a:r>
            <a:r>
              <a:rPr lang="en-US" sz="1000" dirty="0">
                <a:latin typeface="Courier New" pitchFamily="49" charset="0"/>
                <a:cs typeface="Courier New" pitchFamily="49" charset="0"/>
              </a:rPr>
              <a:t>&lt;/system&gt;&lt;id&gt;444222222&lt;/id&gt;&lt;/identifier&gt;&lt;/identifier&gt;&lt;name&gt;&lt;use&gt;official&lt;/use&gt;&lt;family&gt;Everywoman&lt;/family&gt;&lt;given&gt;Eve&lt;/given&gt;&lt;/name&gt;&lt;telecom&gt;&lt;system&gt;phone&lt;/system&gt;&lt;</a:t>
            </a:r>
            <a:r>
              <a:rPr lang="en-US" sz="1000" dirty="0" smtClean="0">
                <a:latin typeface="Courier New" pitchFamily="49" charset="0"/>
                <a:cs typeface="Courier New" pitchFamily="49" charset="0"/>
              </a:rPr>
              <a:t>value&gt;555-555 2003</a:t>
            </a:r>
            <a:r>
              <a:rPr lang="en-US" sz="1000" dirty="0">
                <a:latin typeface="Courier New" pitchFamily="49" charset="0"/>
                <a:cs typeface="Courier New" pitchFamily="49" charset="0"/>
              </a:rPr>
              <a:t>&lt;/value&gt;&lt;use&gt;work&lt;/use&gt;&lt;/telecom</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gender&gt;&lt;system&gt;http://</a:t>
            </a:r>
            <a:r>
              <a:rPr lang="en-US" sz="1000" dirty="0" smtClean="0">
                <a:latin typeface="Courier New" pitchFamily="49" charset="0"/>
                <a:cs typeface="Courier New" pitchFamily="49" charset="0"/>
              </a:rPr>
              <a:t>hl7.org/fhir/sid/v2-0001</a:t>
            </a:r>
            <a:r>
              <a:rPr lang="en-US" sz="1000" dirty="0">
                <a:latin typeface="Courier New" pitchFamily="49" charset="0"/>
                <a:cs typeface="Courier New" pitchFamily="49" charset="0"/>
              </a:rPr>
              <a: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code&gt;F&lt;/code&gt;&lt;/gender&gt;&lt;birthDate&gt;1973-05-31&lt;/</a:t>
            </a:r>
            <a:r>
              <a:rPr lang="en-US" sz="1000" dirty="0" err="1">
                <a:latin typeface="Courier New" pitchFamily="49" charset="0"/>
                <a:cs typeface="Courier New" pitchFamily="49" charset="0"/>
              </a:rPr>
              <a:t>birthDate</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address&gt;&lt;use&gt;home&lt;/use&gt;&lt;line&gt;2222 Home Street&lt;/line&gt;&lt;/address&gt;&lt;text&gt;&lt;status&gt;generated&lt;/status&gt;&lt;</a:t>
            </a:r>
            <a:r>
              <a:rPr lang="en-US" sz="1000" dirty="0" smtClean="0">
                <a:latin typeface="Courier New" pitchFamily="49" charset="0"/>
                <a:cs typeface="Courier New" pitchFamily="49" charset="0"/>
              </a:rPr>
              <a:t>div </a:t>
            </a:r>
            <a:r>
              <a:rPr lang="en-US" sz="1000" dirty="0" err="1" smtClean="0">
                <a:latin typeface="Courier New" pitchFamily="49" charset="0"/>
                <a:cs typeface="Courier New" pitchFamily="49" charset="0"/>
              </a:rPr>
              <a:t>xmlns</a:t>
            </a:r>
            <a:r>
              <a:rPr lang="en-US" sz="1000" dirty="0">
                <a:latin typeface="Courier New" pitchFamily="49" charset="0"/>
                <a:cs typeface="Courier New" pitchFamily="49" charset="0"/>
              </a:rPr>
              <a:t>="http://www.w3.org/1999/xhtml"&gt;Everywoman, Eve. </a:t>
            </a:r>
            <a:r>
              <a:rPr lang="en-US" sz="1000" dirty="0" smtClean="0">
                <a:latin typeface="Courier New" pitchFamily="49" charset="0"/>
                <a:cs typeface="Courier New" pitchFamily="49" charset="0"/>
              </a:rPr>
              <a:t>SSN:</a:t>
            </a:r>
            <a:r>
              <a:rPr lang="nl-NL" sz="1000" dirty="0" smtClean="0">
                <a:latin typeface="Courier New" pitchFamily="49" charset="0"/>
                <a:cs typeface="Courier New" pitchFamily="49" charset="0"/>
              </a:rPr>
              <a:t>444222222</a:t>
            </a:r>
            <a:r>
              <a:rPr lang="nl-NL" sz="1000" dirty="0">
                <a:latin typeface="Courier New" pitchFamily="49" charset="0"/>
                <a:cs typeface="Courier New" pitchFamily="49" charset="0"/>
              </a:rPr>
              <a:t>&lt;/div&gt;&lt;/</a:t>
            </a:r>
            <a:r>
              <a:rPr lang="nl-NL" sz="1000" dirty="0" err="1">
                <a:latin typeface="Courier New" pitchFamily="49" charset="0"/>
                <a:cs typeface="Courier New" pitchFamily="49" charset="0"/>
              </a:rPr>
              <a:t>text</a:t>
            </a:r>
            <a:r>
              <a:rPr lang="nl-NL" sz="1000" dirty="0">
                <a:latin typeface="Courier New" pitchFamily="49" charset="0"/>
                <a:cs typeface="Courier New" pitchFamily="49" charset="0"/>
              </a:rPr>
              <a:t>&gt;&lt;/</a:t>
            </a:r>
            <a:r>
              <a:rPr lang="nl-NL" sz="1000" dirty="0" err="1" smtClean="0">
                <a:latin typeface="Courier New" pitchFamily="49" charset="0"/>
                <a:cs typeface="Courier New" pitchFamily="49" charset="0"/>
              </a:rPr>
              <a:t>Patient</a:t>
            </a:r>
            <a:r>
              <a:rPr lang="nl-NL" sz="1000" dirty="0" smtClean="0">
                <a:latin typeface="Courier New" pitchFamily="49" charset="0"/>
                <a:cs typeface="Courier New" pitchFamily="49" charset="0"/>
              </a:rPr>
              <a:t>&gt;</a:t>
            </a:r>
            <a:endParaRPr lang="nl-NL" sz="1000" dirty="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6934200" y="4724400"/>
            <a:ext cx="685800" cy="5334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77075" y="4105275"/>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UTF-8</a:t>
            </a:r>
            <a:r>
              <a:rPr kumimoji="0" lang="en-US" sz="1800" b="0" i="0" u="none" strike="noStrike" cap="none" normalizeH="0" dirty="0" smtClean="0">
                <a:ln>
                  <a:noFill/>
                </a:ln>
                <a:solidFill>
                  <a:schemeClr val="bg1"/>
                </a:solidFill>
                <a:effectLst/>
                <a:latin typeface="Arial" charset="0"/>
              </a:rPr>
              <a:t> encoded</a:t>
            </a:r>
            <a:endParaRPr kumimoji="0" lang="en-US" sz="1800" b="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See the</a:t>
            </a:r>
            <a:r>
              <a:rPr kumimoji="0" lang="en-US" sz="1800" b="0" i="0" u="none" strike="noStrike" cap="none" normalizeH="0" dirty="0" smtClean="0">
                <a:ln>
                  <a:noFill/>
                </a:ln>
                <a:solidFill>
                  <a:schemeClr val="bg1"/>
                </a:solidFill>
                <a:effectLst/>
                <a:latin typeface="Arial" charset="0"/>
              </a:rPr>
              <a:t> </a:t>
            </a:r>
            <a:r>
              <a:rPr kumimoji="0" lang="en-US" sz="1800" b="0" i="0" u="none" strike="noStrike" cap="none" normalizeH="0" baseline="0" dirty="0" smtClean="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HTTP</a:t>
            </a:r>
            <a:r>
              <a:rPr kumimoji="0" lang="en-US" sz="1800" b="0" i="0" u="none" strike="noStrike" cap="none" normalizeH="0" dirty="0" smtClean="0">
                <a:ln>
                  <a:noFill/>
                </a:ln>
                <a:solidFill>
                  <a:schemeClr val="bg1"/>
                </a:solidFill>
                <a:effectLst/>
                <a:latin typeface="Arial" charset="0"/>
              </a:rPr>
              <a:t> </a:t>
            </a:r>
            <a:r>
              <a:rPr lang="en-US" dirty="0" smtClean="0">
                <a:solidFill>
                  <a:schemeClr val="bg1"/>
                </a:solidFill>
              </a:rPr>
              <a:t>Verb + path</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4153324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a:t>
            </a:r>
            <a:endParaRPr lang="en-US" dirty="0"/>
          </a:p>
        </p:txBody>
      </p:sp>
      <p:sp>
        <p:nvSpPr>
          <p:cNvPr id="3" name="Content Placeholder 2"/>
          <p:cNvSpPr>
            <a:spLocks noGrp="1"/>
          </p:cNvSpPr>
          <p:nvPr>
            <p:ph idx="1"/>
          </p:nvPr>
        </p:nvSpPr>
        <p:spPr/>
        <p:txBody>
          <a:bodyPr/>
          <a:lstStyle/>
          <a:p>
            <a:r>
              <a:rPr lang="en-US" dirty="0" smtClean="0"/>
              <a:t>2 days x 4 quarters:</a:t>
            </a:r>
          </a:p>
          <a:p>
            <a:pPr lvl="1"/>
            <a:r>
              <a:rPr lang="en-US" dirty="0" smtClean="0"/>
              <a:t>8:30-10:30, 11:00-12:30, 1:30-3:00, 3:30-5:30</a:t>
            </a:r>
          </a:p>
          <a:p>
            <a:pPr lvl="1"/>
            <a:r>
              <a:rPr lang="en-US" dirty="0" smtClean="0"/>
              <a:t>We may adjust breaks a bit based on where we are, but will try to do lunch on time</a:t>
            </a:r>
          </a:p>
          <a:p>
            <a:pPr lvl="1"/>
            <a:r>
              <a:rPr lang="en-US" dirty="0" smtClean="0"/>
              <a:t>We will probably let out at 5 rather than 5:30, though I’ll stay for those who want to chat or work longer</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20493597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Resource’s identity</a:t>
            </a:r>
            <a:endParaRPr lang="en-US" dirty="0"/>
          </a:p>
        </p:txBody>
      </p:sp>
      <p:sp>
        <p:nvSpPr>
          <p:cNvPr id="3" name="Content Placeholder 2"/>
          <p:cNvSpPr>
            <a:spLocks noGrp="1"/>
          </p:cNvSpPr>
          <p:nvPr>
            <p:ph idx="1"/>
          </p:nvPr>
        </p:nvSpPr>
        <p:spPr/>
        <p:txBody>
          <a:bodyPr/>
          <a:lstStyle/>
          <a:p>
            <a:r>
              <a:rPr lang="en-US" dirty="0" smtClean="0"/>
              <a:t>In fact: an URL</a:t>
            </a:r>
          </a:p>
          <a:p>
            <a:pPr lvl="1"/>
            <a:endParaRPr lang="en-US" dirty="0" smtClean="0"/>
          </a:p>
          <a:p>
            <a:pPr lvl="1"/>
            <a:r>
              <a:rPr lang="en-US" b="1" dirty="0" smtClean="0">
                <a:latin typeface="Courier New" pitchFamily="49" charset="0"/>
                <a:cs typeface="Courier New" pitchFamily="49" charset="0"/>
              </a:rPr>
              <a:t>http://server.org/fhir/Patient/1</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80</a:t>
            </a:fld>
            <a:endParaRPr lang="en-US"/>
          </a:p>
        </p:txBody>
      </p:sp>
      <p:sp>
        <p:nvSpPr>
          <p:cNvPr id="6" name="Left Brace 5"/>
          <p:cNvSpPr/>
          <p:nvPr/>
        </p:nvSpPr>
        <p:spPr bwMode="auto">
          <a:xfrm rot="16200000">
            <a:off x="3695701"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134101"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1628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562600"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68580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p14="http://schemas.microsoft.com/office/powerpoint/2010/main" val="26365975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metadata</a:t>
            </a:r>
            <a:endParaRPr lang="en-US" dirty="0"/>
          </a:p>
        </p:txBody>
      </p:sp>
      <p:sp>
        <p:nvSpPr>
          <p:cNvPr id="5" name="Rectangle 4"/>
          <p:cNvSpPr/>
          <p:nvPr/>
        </p:nvSpPr>
        <p:spPr bwMode="auto">
          <a:xfrm>
            <a:off x="1043608" y="1895548"/>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600200" y="4780914"/>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057400" y="4191000"/>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3" name="TextBox 2"/>
          <p:cNvSpPr txBox="1"/>
          <p:nvPr/>
        </p:nvSpPr>
        <p:spPr>
          <a:xfrm>
            <a:off x="3657600" y="1900097"/>
            <a:ext cx="4980915" cy="1200329"/>
          </a:xfrm>
          <a:prstGeom prst="rect">
            <a:avLst/>
          </a:prstGeom>
          <a:noFill/>
        </p:spPr>
        <p:txBody>
          <a:bodyPr wrap="none" rtlCol="0">
            <a:spAutoFit/>
          </a:bodyPr>
          <a:lstStyle/>
          <a:p>
            <a:r>
              <a:rPr lang="en-US" i="1" dirty="0" smtClean="0"/>
              <a:t>REST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4" name="TextBox 3"/>
          <p:cNvSpPr txBox="1"/>
          <p:nvPr/>
        </p:nvSpPr>
        <p:spPr>
          <a:xfrm>
            <a:off x="3857600" y="3200400"/>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Tree>
    <p:extLst>
      <p:ext uri="{BB962C8B-B14F-4D97-AF65-F5344CB8AC3E}">
        <p14:creationId xmlns:p14="http://schemas.microsoft.com/office/powerpoint/2010/main" val="28246179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2026369"/>
            <a:ext cx="4152900" cy="359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026369"/>
            <a:ext cx="349567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“Business” identifiers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
        <p:nvSpPr>
          <p:cNvPr id="5" name="Rounded Rectangle 4"/>
          <p:cNvSpPr/>
          <p:nvPr/>
        </p:nvSpPr>
        <p:spPr bwMode="auto">
          <a:xfrm>
            <a:off x="412304" y="3455565"/>
            <a:ext cx="4083496" cy="256729"/>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004048" y="2438400"/>
            <a:ext cx="3456384"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252804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look at the header</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xml+fhir;charset</a:t>
            </a:r>
            <a:r>
              <a:rPr lang="en-US" sz="1800" dirty="0" smtClean="0"/>
              <a:t>=utf-8</a:t>
            </a:r>
            <a:endParaRPr lang="en-US" sz="1800" dirty="0"/>
          </a:p>
          <a:p>
            <a:r>
              <a:rPr lang="en-US" sz="1800" dirty="0" smtClean="0"/>
              <a:t>Content-Length: 787</a:t>
            </a:r>
          </a:p>
          <a:p>
            <a:r>
              <a:rPr lang="en-US" sz="2300" b="1" dirty="0" smtClean="0">
                <a:solidFill>
                  <a:schemeClr val="accent1"/>
                </a:solidFill>
              </a:rPr>
              <a:t>Content-Location:  http://fhir.furore.com/fhir/Patient/1/_history/12</a:t>
            </a:r>
          </a:p>
          <a:p>
            <a:r>
              <a:rPr lang="en-US" sz="1800" dirty="0" smtClean="0"/>
              <a:t>Last-Modified: Tue, 29 May 2012 23:45:32 GMT</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83</a:t>
            </a:fld>
            <a:endParaRPr lang="en-US"/>
          </a:p>
        </p:txBody>
      </p:sp>
    </p:spTree>
    <p:extLst>
      <p:ext uri="{BB962C8B-B14F-4D97-AF65-F5344CB8AC3E}">
        <p14:creationId xmlns:p14="http://schemas.microsoft.com/office/powerpoint/2010/main" val="13453668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 specific version…</a:t>
            </a:r>
            <a:endParaRPr lang="en-US" dirty="0"/>
          </a:p>
        </p:txBody>
      </p:sp>
      <p:sp>
        <p:nvSpPr>
          <p:cNvPr id="3" name="Content Placeholder 2"/>
          <p:cNvSpPr>
            <a:spLocks noGrp="1"/>
          </p:cNvSpPr>
          <p:nvPr>
            <p:ph idx="1"/>
          </p:nvPr>
        </p:nvSpPr>
        <p:spPr/>
        <p:txBody>
          <a:bodyPr/>
          <a:lstStyle/>
          <a:p>
            <a:r>
              <a:rPr lang="en-US" dirty="0" smtClean="0"/>
              <a:t>We have the version-specific URL</a:t>
            </a:r>
          </a:p>
          <a:p>
            <a:endParaRPr lang="en-US" dirty="0" smtClean="0"/>
          </a:p>
          <a:p>
            <a:pPr lvl="1"/>
            <a:endParaRPr lang="en-US" dirty="0" smtClean="0"/>
          </a:p>
          <a:p>
            <a:pPr marL="457200" lvl="1" indent="0">
              <a:buNone/>
            </a:pPr>
            <a:r>
              <a:rPr lang="en-US" b="1" dirty="0" smtClean="0">
                <a:latin typeface="Courier New" pitchFamily="49" charset="0"/>
                <a:cs typeface="Courier New" pitchFamily="49" charset="0"/>
              </a:rPr>
              <a:t>http://server.org/fhir/</a:t>
            </a:r>
            <a:r>
              <a:rPr lang="en-US" dirty="0" smtClean="0"/>
              <a:t> (continued)</a:t>
            </a:r>
          </a:p>
          <a:p>
            <a:pPr lvl="1"/>
            <a:endParaRPr lang="en-US" dirty="0" smtClean="0"/>
          </a:p>
          <a:p>
            <a:pPr marL="457200" lvl="1" indent="0">
              <a:buNone/>
            </a:pPr>
            <a:r>
              <a:rPr lang="en-US" b="1" dirty="0" smtClean="0">
                <a:latin typeface="Courier New" pitchFamily="49" charset="0"/>
                <a:cs typeface="Courier New" pitchFamily="49" charset="0"/>
              </a:rPr>
              <a:t>		Patient/1/_history/4</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84</a:t>
            </a:fld>
            <a:endParaRPr lang="en-US"/>
          </a:p>
        </p:txBody>
      </p:sp>
      <p:sp>
        <p:nvSpPr>
          <p:cNvPr id="6" name="Left Brace 5"/>
          <p:cNvSpPr/>
          <p:nvPr/>
        </p:nvSpPr>
        <p:spPr bwMode="auto">
          <a:xfrm rot="5400000">
            <a:off x="3695701"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2895599"/>
            <a:ext cx="1197764" cy="369332"/>
          </a:xfrm>
          <a:prstGeom prst="rect">
            <a:avLst/>
          </a:prstGeom>
          <a:noFill/>
        </p:spPr>
        <p:txBody>
          <a:bodyPr wrap="none" rtlCol="0">
            <a:spAutoFit/>
          </a:bodyPr>
          <a:lstStyle/>
          <a:p>
            <a:r>
              <a:rPr lang="en-US" dirty="0" smtClean="0"/>
              <a:t>base path</a:t>
            </a:r>
            <a:endParaRPr lang="en-US" dirty="0"/>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smtClean="0"/>
              <a:t>identifier</a:t>
            </a:r>
            <a:endParaRPr lang="en-US" dirty="0"/>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smtClean="0"/>
              <a:t>version id</a:t>
            </a:r>
            <a:endParaRPr lang="en-US" dirty="0"/>
          </a:p>
        </p:txBody>
      </p:sp>
    </p:spTree>
    <p:extLst>
      <p:ext uri="{BB962C8B-B14F-4D97-AF65-F5344CB8AC3E}">
        <p14:creationId xmlns:p14="http://schemas.microsoft.com/office/powerpoint/2010/main" val="1198176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versions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85</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v15 </a:t>
            </a:r>
            <a:r>
              <a:rPr lang="en-US" sz="1100" b="1" dirty="0" smtClean="0">
                <a:solidFill>
                  <a:schemeClr val="bg1"/>
                </a:solidFill>
              </a:rPr>
              <a:t>– 2012-12-09</a:t>
            </a:r>
            <a:endParaRPr kumimoji="0" lang="en-US" sz="1100" b="1" i="0" u="none" strike="noStrike" cap="none" normalizeH="0" baseline="0" dirty="0" smtClean="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15752533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REST “representations”</a:t>
            </a:r>
            <a:endParaRPr lang="en-US" dirty="0"/>
          </a:p>
        </p:txBody>
      </p:sp>
      <p:sp>
        <p:nvSpPr>
          <p:cNvPr id="3" name="Content Placeholder 2"/>
          <p:cNvSpPr>
            <a:spLocks noGrp="1"/>
          </p:cNvSpPr>
          <p:nvPr>
            <p:ph idx="1"/>
          </p:nvPr>
        </p:nvSpPr>
        <p:spPr>
          <a:xfrm>
            <a:off x="457200" y="1905000"/>
            <a:ext cx="8382000" cy="4480520"/>
          </a:xfrm>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2300" b="1" dirty="0">
                <a:solidFill>
                  <a:schemeClr val="accent1"/>
                </a:solidFill>
              </a:rPr>
              <a:t>?_</a:t>
            </a:r>
            <a:r>
              <a:rPr lang="en-US" sz="2300" b="1" dirty="0" smtClean="0">
                <a:solidFill>
                  <a:schemeClr val="accent1"/>
                </a:solidFill>
              </a:rPr>
              <a:t>format=</a:t>
            </a:r>
            <a:r>
              <a:rPr lang="en-US" sz="2300" b="1" dirty="0" err="1" smtClean="0">
                <a:solidFill>
                  <a:schemeClr val="accent1"/>
                </a:solidFill>
              </a:rPr>
              <a:t>json</a:t>
            </a:r>
            <a:r>
              <a:rPr lang="en-US" sz="2300" b="1" dirty="0" smtClean="0">
                <a:solidFill>
                  <a:schemeClr val="accent1"/>
                </a:solidFill>
              </a:rPr>
              <a:t> </a:t>
            </a:r>
            <a:r>
              <a:rPr lang="en-US" sz="1800" dirty="0" smtClean="0"/>
              <a:t>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smtClean="0"/>
              <a:t>Content-Length: 787</a:t>
            </a:r>
          </a:p>
          <a:p>
            <a:endParaRPr lang="en-US" sz="1800" dirty="0" smtClean="0"/>
          </a:p>
          <a:p>
            <a:endParaRPr lang="en-US" sz="1800" dirty="0" smtClean="0"/>
          </a:p>
          <a:p>
            <a:r>
              <a:rPr lang="en-US" sz="1800" dirty="0"/>
              <a:t>GET </a:t>
            </a:r>
            <a:r>
              <a:rPr lang="en-US" sz="1800" b="1" dirty="0"/>
              <a:t>/</a:t>
            </a:r>
            <a:r>
              <a:rPr lang="en-US" sz="1800" b="1" dirty="0" err="1" smtClean="0"/>
              <a:t>fhir</a:t>
            </a:r>
            <a:r>
              <a:rPr lang="en-US" sz="1800" b="1" dirty="0" smtClean="0"/>
              <a:t>/Patient/1</a:t>
            </a:r>
            <a:r>
              <a:rPr lang="en-US" sz="1800" dirty="0" smtClean="0"/>
              <a:t> </a:t>
            </a:r>
            <a:r>
              <a:rPr lang="en-US" sz="1800" dirty="0"/>
              <a:t>HTTP/1.1</a:t>
            </a:r>
          </a:p>
          <a:p>
            <a:r>
              <a:rPr lang="en-US" sz="2300" b="1" dirty="0">
                <a:solidFill>
                  <a:schemeClr val="accent1"/>
                </a:solidFill>
              </a:rPr>
              <a:t>Accept: </a:t>
            </a:r>
            <a:r>
              <a:rPr lang="en-US" sz="2300" b="1" dirty="0" smtClean="0">
                <a:solidFill>
                  <a:schemeClr val="accent1"/>
                </a:solidFill>
              </a:rPr>
              <a:t>application/</a:t>
            </a:r>
            <a:r>
              <a:rPr lang="en-US" sz="2300" b="1" dirty="0" err="1" smtClean="0">
                <a:solidFill>
                  <a:schemeClr val="accent1"/>
                </a:solidFill>
              </a:rPr>
              <a:t>json+fhir</a:t>
            </a:r>
            <a:endParaRPr lang="en-US" sz="2300" b="1" dirty="0">
              <a:solidFill>
                <a:schemeClr val="accent1"/>
              </a:solidFill>
            </a:endParaRPr>
          </a:p>
          <a:p>
            <a:endParaRPr lang="en-US" sz="1800" dirty="0"/>
          </a:p>
          <a:p>
            <a:r>
              <a:rPr lang="en-US" sz="1800" dirty="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a:t>Content-Length: </a:t>
            </a:r>
            <a:r>
              <a:rPr lang="en-US" sz="1800" dirty="0" smtClean="0"/>
              <a:t>787</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86</a:t>
            </a:fld>
            <a:endParaRPr lang="en-US"/>
          </a:p>
        </p:txBody>
      </p:sp>
    </p:spTree>
    <p:extLst>
      <p:ext uri="{BB962C8B-B14F-4D97-AF65-F5344CB8AC3E}">
        <p14:creationId xmlns:p14="http://schemas.microsoft.com/office/powerpoint/2010/main" val="31952070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lgn="ctr">
              <a:buNone/>
            </a:pPr>
            <a:r>
              <a:rPr lang="en-US" dirty="0" smtClean="0"/>
              <a:t>DO I REALLY HAVE TO IMPLEMENT VERSIONS?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DO I REALLY NEED TO SUPPORT THAT PRE-HISTORIC XML STUFF?</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87</a:t>
            </a:fld>
            <a:endParaRPr lang="en-US"/>
          </a:p>
        </p:txBody>
      </p:sp>
      <p:sp>
        <p:nvSpPr>
          <p:cNvPr id="6" name="Rectangle 5"/>
          <p:cNvSpPr/>
          <p:nvPr/>
        </p:nvSpPr>
        <p:spPr>
          <a:xfrm>
            <a:off x="1363639" y="2971800"/>
            <a:ext cx="6561161" cy="1138773"/>
          </a:xfrm>
          <a:prstGeom prst="rect">
            <a:avLst/>
          </a:prstGeom>
        </p:spPr>
        <p:txBody>
          <a:bodyPr wrap="square">
            <a:spAutoFit/>
          </a:bodyPr>
          <a:lstStyle/>
          <a:p>
            <a:r>
              <a:rPr lang="en-US" sz="3200" dirty="0" smtClean="0"/>
              <a:t>NO,</a:t>
            </a:r>
            <a:r>
              <a:rPr lang="en-US" dirty="0" smtClean="0"/>
              <a:t> You are not required to keep history, and may return 410 (Gone) on a “</a:t>
            </a:r>
            <a:r>
              <a:rPr lang="en-US" dirty="0" err="1" smtClean="0"/>
              <a:t>vread</a:t>
            </a:r>
            <a:r>
              <a:rPr lang="en-US" dirty="0" smtClean="0"/>
              <a:t>” </a:t>
            </a:r>
            <a:r>
              <a:rPr lang="en-US" i="1" dirty="0" smtClean="0"/>
              <a:t>for any request for an older version than the current one!</a:t>
            </a:r>
            <a:endParaRPr lang="en-US" i="1" dirty="0"/>
          </a:p>
        </p:txBody>
      </p:sp>
    </p:spTree>
    <p:extLst>
      <p:ext uri="{BB962C8B-B14F-4D97-AF65-F5344CB8AC3E}">
        <p14:creationId xmlns:p14="http://schemas.microsoft.com/office/powerpoint/2010/main" val="283289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conformance?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88</a:t>
            </a:fld>
            <a:endParaRPr lang="en-CA"/>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81000"/>
            <a:ext cx="4090987" cy="6033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smtClean="0"/>
              <a:t>Which FHIR version?</a:t>
            </a:r>
          </a:p>
          <a:p>
            <a:pPr marL="285750" indent="-285750">
              <a:buFont typeface="Arial" charset="0"/>
              <a:buChar char="•"/>
            </a:pPr>
            <a:r>
              <a:rPr lang="en-US" dirty="0" smtClean="0"/>
              <a:t>Which Resources?</a:t>
            </a:r>
          </a:p>
          <a:p>
            <a:pPr marL="285750" indent="-285750">
              <a:buFont typeface="Arial" charset="0"/>
              <a:buChar char="•"/>
            </a:pPr>
            <a:r>
              <a:rPr lang="en-US" dirty="0" smtClean="0"/>
              <a:t>What search operations?</a:t>
            </a:r>
          </a:p>
          <a:p>
            <a:pPr marL="285750" indent="-285750">
              <a:buFont typeface="Arial" charset="0"/>
              <a:buChar char="•"/>
            </a:pPr>
            <a:r>
              <a:rPr lang="en-US" dirty="0" smtClean="0"/>
              <a:t>What formats?</a:t>
            </a:r>
          </a:p>
          <a:p>
            <a:pPr marL="285750" indent="-285750">
              <a:buFont typeface="Arial" charset="0"/>
              <a:buChar char="•"/>
            </a:pPr>
            <a:r>
              <a:rPr lang="en-US" dirty="0" smtClean="0"/>
              <a:t>Is this a test server?</a:t>
            </a:r>
          </a:p>
          <a:p>
            <a:pPr marL="285750" indent="-285750">
              <a:buFont typeface="Arial" charset="0"/>
              <a:buChar char="•"/>
            </a:pPr>
            <a:endParaRPr lang="en-US" dirty="0"/>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endParaRPr lang="en-US" dirty="0"/>
          </a:p>
          <a:p>
            <a:pPr marL="285750" indent="-285750">
              <a:buFont typeface="Arial" charset="0"/>
              <a:buChar char="•"/>
            </a:pPr>
            <a:r>
              <a:rPr lang="en-US" dirty="0" smtClean="0"/>
              <a:t>DO YOU SUPPORT HISTORY?</a:t>
            </a:r>
          </a:p>
          <a:p>
            <a:pPr marL="285750" indent="-285750">
              <a:buFont typeface="Arial" charset="0"/>
              <a:buChar char="•"/>
            </a:pPr>
            <a:r>
              <a:rPr lang="en-US" dirty="0" smtClean="0"/>
              <a:t>DO YOU SUPPORT XML/JSON?</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p14="http://schemas.microsoft.com/office/powerpoint/2010/main" val="302591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7352" y="1981200"/>
            <a:ext cx="8077200" cy="23622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Tag metadata</a:t>
            </a:r>
            <a:endParaRPr lang="en-US" dirty="0"/>
          </a:p>
        </p:txBody>
      </p:sp>
      <p:sp>
        <p:nvSpPr>
          <p:cNvPr id="3" name="Content Placeholder 2"/>
          <p:cNvSpPr>
            <a:spLocks noGrp="1"/>
          </p:cNvSpPr>
          <p:nvPr>
            <p:ph idx="1"/>
          </p:nvPr>
        </p:nvSpPr>
        <p:spPr>
          <a:xfrm>
            <a:off x="457200" y="1905000"/>
            <a:ext cx="8382000" cy="2362200"/>
          </a:xfrm>
        </p:spPr>
        <p:txBody>
          <a:bodyPr/>
          <a:lstStyle/>
          <a:p>
            <a:r>
              <a:rPr lang="en-US" sz="1800" dirty="0" smtClean="0"/>
              <a:t>GET /fhir/Patient/1 HTTP/1.1</a:t>
            </a:r>
          </a:p>
          <a:p>
            <a:endParaRPr lang="en-US" sz="1800" dirty="0" smtClean="0"/>
          </a:p>
          <a:p>
            <a:r>
              <a:rPr lang="en-US" sz="1800" dirty="0" smtClean="0"/>
              <a:t>HTTP/1.1 200 OK</a:t>
            </a:r>
          </a:p>
          <a:p>
            <a:r>
              <a:rPr lang="en-US" sz="1800" b="1" dirty="0" smtClean="0"/>
              <a:t>Content-Location</a:t>
            </a:r>
            <a:r>
              <a:rPr lang="en-US" sz="1800" dirty="0" smtClean="0"/>
              <a:t>: http://sever.om/fhir/Patient/1/_history/12</a:t>
            </a:r>
          </a:p>
          <a:p>
            <a:r>
              <a:rPr lang="en-US" sz="1800" b="1" dirty="0" smtClean="0"/>
              <a:t>Last-Modified</a:t>
            </a:r>
            <a:r>
              <a:rPr lang="en-US" sz="1800" dirty="0" smtClean="0"/>
              <a:t>: Tue, 29 May 2012 23:45:32 GMT</a:t>
            </a:r>
          </a:p>
          <a:p>
            <a:r>
              <a:rPr lang="en-US" sz="1800" b="1" dirty="0" smtClean="0"/>
              <a:t>Category</a:t>
            </a:r>
            <a:r>
              <a:rPr lang="en-US" sz="1800" dirty="0" smtClean="0"/>
              <a:t>: </a:t>
            </a:r>
            <a:r>
              <a:rPr lang="en-US" sz="1800" dirty="0" smtClean="0">
                <a:solidFill>
                  <a:srgbClr val="FF0000"/>
                </a:solidFill>
              </a:rPr>
              <a:t>http://example.org/fhir/Status#Test; </a:t>
            </a:r>
            <a:br>
              <a:rPr lang="en-US" sz="1800" dirty="0" smtClean="0">
                <a:solidFill>
                  <a:srgbClr val="FF0000"/>
                </a:solidFill>
              </a:rPr>
            </a:br>
            <a:r>
              <a:rPr lang="en-US" sz="1800" dirty="0" smtClean="0">
                <a:solidFill>
                  <a:srgbClr val="FF0000"/>
                </a:solidFill>
              </a:rPr>
              <a:t>scheme=" http://hl7.org/fhir/tag"; label="Our test tag" </a:t>
            </a:r>
          </a:p>
          <a:p>
            <a:r>
              <a:rPr lang="en-US" sz="1800" i="1" dirty="0" smtClean="0"/>
              <a:t/>
            </a:r>
            <a:br>
              <a:rPr lang="en-US" sz="1800" i="1" dirty="0" smtClean="0"/>
            </a:b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89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218286934"/>
              </p:ext>
            </p:extLst>
          </p:nvPr>
        </p:nvGraphicFramePr>
        <p:xfrm>
          <a:off x="394648" y="4572000"/>
          <a:ext cx="8382000" cy="1645920"/>
        </p:xfrm>
        <a:graphic>
          <a:graphicData uri="http://schemas.openxmlformats.org/drawingml/2006/table">
            <a:tbl>
              <a:tblPr bandRow="1">
                <a:tableStyleId>{284E427A-3D55-4303-BF80-6455036E1DE7}</a:tableStyleId>
              </a:tblPr>
              <a:tblGrid>
                <a:gridCol w="4191000"/>
                <a:gridCol w="4191000"/>
              </a:tblGrid>
              <a:tr h="0">
                <a:tc>
                  <a:txBody>
                    <a:bodyPr/>
                    <a:lstStyle/>
                    <a:p>
                      <a:r>
                        <a:rPr lang="nl-NL" dirty="0"/>
                        <a:t>http://hl7.org/fhir/tag</a:t>
                      </a:r>
                    </a:p>
                  </a:txBody>
                  <a:tcPr anchor="ctr"/>
                </a:tc>
                <a:tc>
                  <a:txBody>
                    <a:bodyPr/>
                    <a:lstStyle/>
                    <a:p>
                      <a:r>
                        <a:rPr lang="nl-NL"/>
                        <a:t>A general tag</a:t>
                      </a:r>
                    </a:p>
                  </a:txBody>
                  <a:tcPr anchor="ctr"/>
                </a:tc>
              </a:tr>
              <a:tr h="0">
                <a:tc>
                  <a:txBody>
                    <a:bodyPr/>
                    <a:lstStyle/>
                    <a:p>
                      <a:r>
                        <a:rPr lang="nl-NL" dirty="0"/>
                        <a:t>http://hl7.org/fhir/tag/profile</a:t>
                      </a:r>
                    </a:p>
                  </a:txBody>
                  <a:tcPr anchor="ctr"/>
                </a:tc>
                <a:tc>
                  <a:txBody>
                    <a:bodyPr/>
                    <a:lstStyle/>
                    <a:p>
                      <a:r>
                        <a:rPr lang="en-US"/>
                        <a:t>A profile tag - a claim that the Resource conforms to the profile identified in the term</a:t>
                      </a:r>
                    </a:p>
                  </a:txBody>
                  <a:tcPr anchor="ctr"/>
                </a:tc>
              </a:tr>
              <a:tr h="0">
                <a:tc>
                  <a:txBody>
                    <a:bodyPr/>
                    <a:lstStyle/>
                    <a:p>
                      <a:r>
                        <a:rPr lang="nl-NL"/>
                        <a:t>http://hl7.org/fhir/tag/security</a:t>
                      </a:r>
                    </a:p>
                  </a:txBody>
                  <a:tcPr anchor="ctr"/>
                </a:tc>
                <a:tc>
                  <a:txBody>
                    <a:bodyPr/>
                    <a:lstStyle/>
                    <a:p>
                      <a:r>
                        <a:rPr lang="nl-NL" dirty="0"/>
                        <a:t>A security label</a:t>
                      </a:r>
                    </a:p>
                  </a:txBody>
                  <a:tcPr anchor="ctr"/>
                </a:tc>
              </a:tr>
            </a:tbl>
          </a:graphicData>
        </a:graphic>
      </p:graphicFrame>
    </p:spTree>
    <p:extLst>
      <p:ext uri="{BB962C8B-B14F-4D97-AF65-F5344CB8AC3E}">
        <p14:creationId xmlns:p14="http://schemas.microsoft.com/office/powerpoint/2010/main" val="9407294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 (cont’d)</a:t>
            </a:r>
            <a:endParaRPr lang="en-US" dirty="0"/>
          </a:p>
        </p:txBody>
      </p:sp>
      <p:sp>
        <p:nvSpPr>
          <p:cNvPr id="3" name="Content Placeholder 2"/>
          <p:cNvSpPr>
            <a:spLocks noGrp="1"/>
          </p:cNvSpPr>
          <p:nvPr>
            <p:ph idx="1"/>
          </p:nvPr>
        </p:nvSpPr>
        <p:spPr/>
        <p:txBody>
          <a:bodyPr/>
          <a:lstStyle/>
          <a:p>
            <a:r>
              <a:rPr lang="en-US" dirty="0" smtClean="0"/>
              <a:t>8 “main topics”</a:t>
            </a:r>
          </a:p>
          <a:p>
            <a:pPr lvl="1"/>
            <a:r>
              <a:rPr lang="en-US" dirty="0" smtClean="0"/>
              <a:t>Ideally 1 per quarter, but some may run over, others under</a:t>
            </a:r>
          </a:p>
          <a:p>
            <a:pPr lvl="1"/>
            <a:r>
              <a:rPr lang="en-US" dirty="0" smtClean="0"/>
              <a:t>We’ll adjust for interest/questions too</a:t>
            </a:r>
          </a:p>
          <a:p>
            <a:r>
              <a:rPr lang="en-US" dirty="0" smtClean="0"/>
              <a:t>Each topic will end with an exercise or discussion</a:t>
            </a:r>
          </a:p>
          <a:p>
            <a:r>
              <a:rPr lang="en-US" dirty="0" smtClean="0"/>
              <a:t>What’s your “take-away”?</a:t>
            </a:r>
          </a:p>
          <a:p>
            <a:r>
              <a:rPr lang="en-US" dirty="0" smtClean="0"/>
              <a:t>Questions at any time, though we may defer some to after 5pm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027167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Mapping (meta)data to HTTP</a:t>
            </a:r>
            <a:endParaRPr lang="en-US" dirty="0"/>
          </a:p>
        </p:txBody>
      </p:sp>
      <p:sp>
        <p:nvSpPr>
          <p:cNvPr id="6" name="Content Placeholder 5"/>
          <p:cNvSpPr>
            <a:spLocks noGrp="1"/>
          </p:cNvSpPr>
          <p:nvPr>
            <p:ph sz="half" idx="1"/>
          </p:nvPr>
        </p:nvSpPr>
        <p:spPr>
          <a:xfrm>
            <a:off x="381000" y="2286000"/>
            <a:ext cx="4114800" cy="2590800"/>
          </a:xfrm>
        </p:spPr>
        <p:txBody>
          <a:bodyPr/>
          <a:lstStyle/>
          <a:p>
            <a:r>
              <a:rPr lang="en-US" dirty="0" smtClean="0"/>
              <a:t>Resource data</a:t>
            </a:r>
          </a:p>
          <a:p>
            <a:r>
              <a:rPr lang="en-US" dirty="0" smtClean="0"/>
              <a:t>Resource id</a:t>
            </a:r>
          </a:p>
          <a:p>
            <a:r>
              <a:rPr lang="en-US" dirty="0" smtClean="0"/>
              <a:t>Resource version</a:t>
            </a:r>
          </a:p>
          <a:p>
            <a:endParaRPr lang="en-US" dirty="0" smtClean="0"/>
          </a:p>
          <a:p>
            <a:r>
              <a:rPr lang="en-US" dirty="0" smtClean="0"/>
              <a:t>Last update date</a:t>
            </a:r>
          </a:p>
          <a:p>
            <a:r>
              <a:rPr lang="en-US" dirty="0" smtClean="0"/>
              <a:t>Tags</a:t>
            </a:r>
            <a:endParaRPr lang="en-US" dirty="0"/>
          </a:p>
        </p:txBody>
      </p:sp>
      <p:sp>
        <p:nvSpPr>
          <p:cNvPr id="7" name="Content Placeholder 6"/>
          <p:cNvSpPr>
            <a:spLocks noGrp="1"/>
          </p:cNvSpPr>
          <p:nvPr>
            <p:ph sz="half" idx="2"/>
          </p:nvPr>
        </p:nvSpPr>
        <p:spPr>
          <a:xfrm>
            <a:off x="4495800" y="2362200"/>
            <a:ext cx="4114800" cy="2667000"/>
          </a:xfrm>
        </p:spPr>
        <p:txBody>
          <a:bodyPr/>
          <a:lstStyle/>
          <a:p>
            <a:r>
              <a:rPr lang="en-US" dirty="0" smtClean="0"/>
              <a:t>http body</a:t>
            </a:r>
          </a:p>
          <a:p>
            <a:r>
              <a:rPr lang="en-US" dirty="0" smtClean="0"/>
              <a:t>Url</a:t>
            </a:r>
          </a:p>
          <a:p>
            <a:r>
              <a:rPr lang="en-US" dirty="0" smtClean="0"/>
              <a:t>Content-Location header</a:t>
            </a:r>
          </a:p>
          <a:p>
            <a:r>
              <a:rPr lang="en-US" dirty="0" smtClean="0"/>
              <a:t>Last-Modified header</a:t>
            </a:r>
          </a:p>
          <a:p>
            <a:r>
              <a:rPr lang="en-US" dirty="0" smtClean="0"/>
              <a:t>Category header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90</a:t>
            </a:fld>
            <a:endParaRPr lang="en-CA"/>
          </a:p>
        </p:txBody>
      </p:sp>
    </p:spTree>
    <p:extLst>
      <p:ext uri="{BB962C8B-B14F-4D97-AF65-F5344CB8AC3E}">
        <p14:creationId xmlns:p14="http://schemas.microsoft.com/office/powerpoint/2010/main" val="13603422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in the spec</a:t>
            </a:r>
            <a:endParaRPr lang="en-US" dirty="0"/>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smtClean="0"/>
              <a:t>Let’s look at these operations in the specification….</a:t>
            </a:r>
            <a:endParaRPr lang="nl-NL" sz="3200" dirty="0"/>
          </a:p>
        </p:txBody>
      </p:sp>
    </p:spTree>
    <p:extLst>
      <p:ext uri="{BB962C8B-B14F-4D97-AF65-F5344CB8AC3E}">
        <p14:creationId xmlns:p14="http://schemas.microsoft.com/office/powerpoint/2010/main" val="18618004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to verbs</a:t>
            </a:r>
            <a:endParaRPr lang="en-US" dirty="0"/>
          </a:p>
        </p:txBody>
      </p:sp>
      <p:sp>
        <p:nvSpPr>
          <p:cNvPr id="3" name="Content Placeholder 2"/>
          <p:cNvSpPr>
            <a:spLocks noGrp="1"/>
          </p:cNvSpPr>
          <p:nvPr>
            <p:ph idx="1"/>
          </p:nvPr>
        </p:nvSpPr>
        <p:spPr/>
        <p:txBody>
          <a:bodyPr/>
          <a:lstStyle/>
          <a:p>
            <a:r>
              <a:rPr lang="en-US" sz="1800" b="1" dirty="0" smtClean="0"/>
              <a:t>create 2.1.10 </a:t>
            </a:r>
          </a:p>
          <a:p>
            <a:r>
              <a:rPr lang="en-US" dirty="0" smtClean="0">
                <a:latin typeface="+mj-lt"/>
              </a:rPr>
              <a:t>The create interaction creates a new resource in a server assigned location. The create interaction is performed by an HTTP POST operation as shown: </a:t>
            </a:r>
          </a:p>
          <a:p>
            <a:r>
              <a:rPr lang="en-US" dirty="0" smtClean="0"/>
              <a:t>	POST [service-url]/[</a:t>
            </a:r>
            <a:r>
              <a:rPr lang="en-US" dirty="0" err="1" smtClean="0"/>
              <a:t>resourcetype</a:t>
            </a:r>
            <a:r>
              <a:rPr lang="en-US" dirty="0" smtClean="0"/>
              <a:t>] (?_format=mimeType) </a:t>
            </a:r>
          </a:p>
          <a:p>
            <a:r>
              <a:rPr lang="en-US" sz="1800" b="1" dirty="0" smtClean="0"/>
              <a:t>read 2.1.6 </a:t>
            </a:r>
          </a:p>
          <a:p>
            <a:r>
              <a:rPr lang="en-US" dirty="0" smtClean="0">
                <a:latin typeface="+mj-lt"/>
              </a:rPr>
              <a:t>The read interaction accesses the current contents of a resource. The interaction is performed by an HTTP GET operation as shown: </a:t>
            </a:r>
          </a:p>
          <a:p>
            <a:r>
              <a:rPr lang="en-US" dirty="0" smtClean="0"/>
              <a:t>	GET [service-url]/[</a:t>
            </a:r>
            <a:r>
              <a:rPr lang="en-US" dirty="0" err="1" smtClean="0"/>
              <a:t>resourcetype</a:t>
            </a:r>
            <a:r>
              <a:rPr lang="en-US" dirty="0" smtClean="0"/>
              <a:t>]/{id} (?_format=mimeType) </a:t>
            </a:r>
          </a:p>
          <a:p>
            <a:r>
              <a:rPr lang="en-US" sz="1800" b="1" dirty="0" smtClean="0"/>
              <a:t>update 2.1.8 </a:t>
            </a:r>
          </a:p>
          <a:p>
            <a:r>
              <a:rPr lang="en-US" dirty="0" smtClean="0">
                <a:latin typeface="+mj-lt"/>
              </a:rPr>
              <a:t>The update interaction creates a new current version for an existing resource or creates a new resource if no resource already exists for the given id. The update interaction is performed by an HTTP PUT operation as shown: </a:t>
            </a:r>
          </a:p>
          <a:p>
            <a:r>
              <a:rPr lang="en-US" dirty="0" smtClean="0"/>
              <a:t>	PUT [service-url]/[</a:t>
            </a:r>
            <a:r>
              <a:rPr lang="en-US" dirty="0" err="1" smtClean="0"/>
              <a:t>resourcetype</a:t>
            </a:r>
            <a:r>
              <a:rPr lang="en-US" dirty="0" smtClean="0"/>
              <a:t>]/{id} (?_format=mimeType) </a:t>
            </a:r>
          </a:p>
          <a:p>
            <a:r>
              <a:rPr lang="en-US" sz="1800" b="1" dirty="0" smtClean="0"/>
              <a:t>delete 2.1.9 </a:t>
            </a:r>
          </a:p>
          <a:p>
            <a:r>
              <a:rPr lang="en-US" dirty="0" smtClean="0">
                <a:latin typeface="+mj-lt"/>
              </a:rPr>
              <a:t>The delete interaction removes an existing resource. The interaction is performed by an HTTP DELETE operation as shown: </a:t>
            </a:r>
          </a:p>
          <a:p>
            <a:r>
              <a:rPr lang="en-US" dirty="0" smtClean="0"/>
              <a:t>	DELETE [service-url]/[</a:t>
            </a:r>
            <a:r>
              <a:rPr lang="en-US" dirty="0" err="1" smtClean="0"/>
              <a:t>resourcetype</a:t>
            </a:r>
            <a:r>
              <a:rPr lang="en-US" dirty="0" smtClean="0"/>
              <a:t>]/{id} </a:t>
            </a:r>
            <a:endParaRPr lang="en-US" dirty="0"/>
          </a:p>
        </p:txBody>
      </p:sp>
    </p:spTree>
    <p:extLst>
      <p:ext uri="{BB962C8B-B14F-4D97-AF65-F5344CB8AC3E}">
        <p14:creationId xmlns:p14="http://schemas.microsoft.com/office/powerpoint/2010/main" val="180650663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 resource</a:t>
            </a:r>
            <a:endParaRPr lang="en-US" dirty="0"/>
          </a:p>
        </p:txBody>
      </p:sp>
      <p:sp>
        <p:nvSpPr>
          <p:cNvPr id="3" name="Content Placeholder 2"/>
          <p:cNvSpPr>
            <a:spLocks noGrp="1"/>
          </p:cNvSpPr>
          <p:nvPr>
            <p:ph idx="1"/>
          </p:nvPr>
        </p:nvSpPr>
        <p:spPr/>
        <p:txBody>
          <a:bodyPr/>
          <a:lstStyle/>
          <a:p>
            <a:r>
              <a:rPr lang="en-US" dirty="0" smtClean="0"/>
              <a:t>You </a:t>
            </a:r>
            <a:r>
              <a:rPr lang="en-US" b="1" dirty="0" smtClean="0"/>
              <a:t>POST</a:t>
            </a:r>
            <a:r>
              <a:rPr lang="en-US" dirty="0" smtClean="0"/>
              <a:t> the contents to an </a:t>
            </a:r>
            <a:r>
              <a:rPr lang="en-US" dirty="0" err="1" smtClean="0"/>
              <a:t>url</a:t>
            </a:r>
            <a:r>
              <a:rPr lang="en-US" dirty="0" smtClean="0"/>
              <a:t> which indicates the resource type: </a:t>
            </a:r>
          </a:p>
          <a:p>
            <a:pPr lvl="1"/>
            <a:r>
              <a:rPr lang="en-US" dirty="0" smtClean="0"/>
              <a:t>E.g. http://</a:t>
            </a:r>
            <a:r>
              <a:rPr lang="en-US" dirty="0" smtClean="0"/>
              <a:t>server.org/fhir/Patient</a:t>
            </a:r>
            <a:endParaRPr lang="en-US" dirty="0" smtClean="0"/>
          </a:p>
          <a:p>
            <a:r>
              <a:rPr lang="en-US" dirty="0" smtClean="0"/>
              <a:t>Supply body’s format in </a:t>
            </a:r>
            <a:r>
              <a:rPr lang="en-US" b="1" dirty="0" smtClean="0"/>
              <a:t>Content-Type header</a:t>
            </a:r>
            <a:r>
              <a:rPr lang="en-US" dirty="0" smtClean="0"/>
              <a:t>  </a:t>
            </a:r>
          </a:p>
          <a:p>
            <a:r>
              <a:rPr lang="en-US" dirty="0" smtClean="0"/>
              <a:t>Server returns </a:t>
            </a:r>
            <a:r>
              <a:rPr lang="en-US" b="1" dirty="0" smtClean="0"/>
              <a:t>201 (Created).</a:t>
            </a:r>
          </a:p>
          <a:p>
            <a:r>
              <a:rPr lang="en-US" dirty="0" smtClean="0"/>
              <a:t>Returns only the newly assigned </a:t>
            </a:r>
            <a:r>
              <a:rPr lang="en-US" b="1" dirty="0" smtClean="0"/>
              <a:t>version id</a:t>
            </a:r>
            <a:r>
              <a:rPr lang="en-US" dirty="0" smtClean="0"/>
              <a:t> URL in the </a:t>
            </a:r>
            <a:r>
              <a:rPr lang="en-US" b="1" dirty="0" smtClean="0"/>
              <a:t>Location</a:t>
            </a:r>
            <a:r>
              <a:rPr lang="en-US" dirty="0" smtClean="0"/>
              <a:t> header.</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93</a:t>
            </a:fld>
            <a:endParaRPr lang="en-US"/>
          </a:p>
        </p:txBody>
      </p:sp>
    </p:spTree>
    <p:extLst>
      <p:ext uri="{BB962C8B-B14F-4D97-AF65-F5344CB8AC3E}">
        <p14:creationId xmlns:p14="http://schemas.microsoft.com/office/powerpoint/2010/main" val="37143611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update a resource</a:t>
            </a:r>
            <a:endParaRPr lang="en-US" dirty="0"/>
          </a:p>
        </p:txBody>
      </p:sp>
      <p:sp>
        <p:nvSpPr>
          <p:cNvPr id="3" name="Content Placeholder 2"/>
          <p:cNvSpPr>
            <a:spLocks noGrp="1"/>
          </p:cNvSpPr>
          <p:nvPr>
            <p:ph idx="1"/>
          </p:nvPr>
        </p:nvSpPr>
        <p:spPr/>
        <p:txBody>
          <a:bodyPr/>
          <a:lstStyle/>
          <a:p>
            <a:r>
              <a:rPr lang="en-US" dirty="0" smtClean="0"/>
              <a:t>Use </a:t>
            </a:r>
            <a:r>
              <a:rPr lang="en-US" b="1" dirty="0" smtClean="0"/>
              <a:t>PUT</a:t>
            </a:r>
            <a:r>
              <a:rPr lang="en-US" dirty="0" smtClean="0"/>
              <a:t> on the resource’s URL, with the new contents in the body</a:t>
            </a:r>
          </a:p>
          <a:p>
            <a:r>
              <a:rPr lang="en-US" dirty="0" smtClean="0"/>
              <a:t>Tell server the body’s format (xml/</a:t>
            </a:r>
            <a:r>
              <a:rPr lang="en-US" dirty="0" err="1" smtClean="0"/>
              <a:t>json</a:t>
            </a:r>
            <a:r>
              <a:rPr lang="en-US" dirty="0" smtClean="0"/>
              <a:t>) in the </a:t>
            </a:r>
            <a:r>
              <a:rPr lang="en-US" b="1" dirty="0" smtClean="0"/>
              <a:t>Content-Type</a:t>
            </a:r>
            <a:r>
              <a:rPr lang="en-US" dirty="0" smtClean="0"/>
              <a:t> header  </a:t>
            </a:r>
          </a:p>
          <a:p>
            <a:r>
              <a:rPr lang="en-US" dirty="0" smtClean="0"/>
              <a:t>Server returns 200</a:t>
            </a:r>
            <a:r>
              <a:rPr lang="en-US" b="1" dirty="0"/>
              <a:t> </a:t>
            </a:r>
            <a:r>
              <a:rPr lang="en-US" dirty="0" smtClean="0"/>
              <a:t>and the URL to new version in the </a:t>
            </a:r>
            <a:r>
              <a:rPr lang="en-US" b="1" dirty="0" smtClean="0"/>
              <a:t>Content-Location</a:t>
            </a:r>
            <a:r>
              <a:rPr lang="en-US" dirty="0" smtClean="0"/>
              <a:t> header.  </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94</a:t>
            </a:fld>
            <a:endParaRPr lang="en-US"/>
          </a:p>
        </p:txBody>
      </p:sp>
    </p:spTree>
    <p:extLst>
      <p:ext uri="{BB962C8B-B14F-4D97-AF65-F5344CB8AC3E}">
        <p14:creationId xmlns:p14="http://schemas.microsoft.com/office/powerpoint/2010/main" val="37484700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PUT to create</a:t>
            </a:r>
            <a:endParaRPr lang="en-US" dirty="0"/>
          </a:p>
        </p:txBody>
      </p:sp>
      <p:sp>
        <p:nvSpPr>
          <p:cNvPr id="3" name="Content Placeholder 2"/>
          <p:cNvSpPr>
            <a:spLocks noGrp="1"/>
          </p:cNvSpPr>
          <p:nvPr>
            <p:ph idx="1"/>
          </p:nvPr>
        </p:nvSpPr>
        <p:spPr/>
        <p:txBody>
          <a:bodyPr/>
          <a:lstStyle/>
          <a:p>
            <a:r>
              <a:rPr lang="en-US" dirty="0" smtClean="0"/>
              <a:t>Server might/might not allow you to PUT to an id that does not yet exist. </a:t>
            </a:r>
          </a:p>
          <a:p>
            <a:r>
              <a:rPr lang="en-US" dirty="0" smtClean="0"/>
              <a:t>If it does: Resource gets created at that location </a:t>
            </a:r>
            <a:r>
              <a:rPr lang="en-US" dirty="0">
                <a:sym typeface="Wingdings"/>
              </a:rPr>
              <a:t></a:t>
            </a:r>
            <a:r>
              <a:rPr lang="en-US" dirty="0" smtClean="0"/>
              <a:t> </a:t>
            </a:r>
            <a:r>
              <a:rPr lang="en-US" i="1" dirty="0" smtClean="0"/>
              <a:t>client determines resource’s id</a:t>
            </a:r>
            <a:r>
              <a:rPr lang="en-US" dirty="0" smtClean="0"/>
              <a:t>!</a:t>
            </a:r>
          </a:p>
          <a:p>
            <a:r>
              <a:rPr lang="en-US" dirty="0" smtClean="0"/>
              <a:t>If it does not: server returns 405 (Method not allowed)</a:t>
            </a:r>
          </a:p>
        </p:txBody>
      </p:sp>
      <p:sp>
        <p:nvSpPr>
          <p:cNvPr id="5" name="Slide Number Placeholder 4"/>
          <p:cNvSpPr>
            <a:spLocks noGrp="1"/>
          </p:cNvSpPr>
          <p:nvPr>
            <p:ph type="sldNum" sz="quarter" idx="4"/>
          </p:nvPr>
        </p:nvSpPr>
        <p:spPr/>
        <p:txBody>
          <a:bodyPr/>
          <a:lstStyle/>
          <a:p>
            <a:fld id="{2CD36790-EF9F-4521-A783-189BE19EEE4B}" type="slidenum">
              <a:rPr lang="en-US" smtClean="0"/>
              <a:pPr/>
              <a:t>95</a:t>
            </a:fld>
            <a:endParaRPr lang="en-US"/>
          </a:p>
        </p:txBody>
      </p:sp>
    </p:spTree>
    <p:extLst>
      <p:ext uri="{BB962C8B-B14F-4D97-AF65-F5344CB8AC3E}">
        <p14:creationId xmlns:p14="http://schemas.microsoft.com/office/powerpoint/2010/main" val="3328284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Version-aware updates</a:t>
            </a:r>
            <a:endParaRPr lang="en-US" dirty="0"/>
          </a:p>
        </p:txBody>
      </p:sp>
      <p:sp>
        <p:nvSpPr>
          <p:cNvPr id="3" name="Content Placeholder 2"/>
          <p:cNvSpPr>
            <a:spLocks noGrp="1"/>
          </p:cNvSpPr>
          <p:nvPr>
            <p:ph idx="1"/>
          </p:nvPr>
        </p:nvSpPr>
        <p:spPr/>
        <p:txBody>
          <a:bodyPr/>
          <a:lstStyle/>
          <a:p>
            <a:r>
              <a:rPr lang="en-US" dirty="0" smtClean="0"/>
              <a:t>Server requires client to send Content-Location header with a version-specific URL</a:t>
            </a:r>
          </a:p>
          <a:p>
            <a:r>
              <a:rPr lang="en-US" dirty="0" smtClean="0"/>
              <a:t>Server uses this to check whether you are updating the latest version.</a:t>
            </a:r>
          </a:p>
          <a:p>
            <a:r>
              <a:rPr lang="en-US" dirty="0" smtClean="0"/>
              <a:t>Server will then return 409 (Conflict) if it has been updated by someone else in the meantime</a:t>
            </a:r>
          </a:p>
        </p:txBody>
      </p:sp>
      <p:sp>
        <p:nvSpPr>
          <p:cNvPr id="5" name="Slide Number Placeholder 4"/>
          <p:cNvSpPr>
            <a:spLocks noGrp="1"/>
          </p:cNvSpPr>
          <p:nvPr>
            <p:ph type="sldNum" sz="quarter" idx="4"/>
          </p:nvPr>
        </p:nvSpPr>
        <p:spPr/>
        <p:txBody>
          <a:bodyPr/>
          <a:lstStyle/>
          <a:p>
            <a:fld id="{2CD36790-EF9F-4521-A783-189BE19EEE4B}" type="slidenum">
              <a:rPr lang="en-US" smtClean="0"/>
              <a:pPr/>
              <a:t>96</a:t>
            </a:fld>
            <a:endParaRPr lang="en-US"/>
          </a:p>
        </p:txBody>
      </p:sp>
    </p:spTree>
    <p:extLst>
      <p:ext uri="{BB962C8B-B14F-4D97-AF65-F5344CB8AC3E}">
        <p14:creationId xmlns:p14="http://schemas.microsoft.com/office/powerpoint/2010/main" val="16801697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‘deleted’ Resource?</a:t>
            </a:r>
            <a:endParaRPr lang="en-US" dirty="0"/>
          </a:p>
        </p:txBody>
      </p:sp>
      <p:sp>
        <p:nvSpPr>
          <p:cNvPr id="3" name="Content Placeholder 2"/>
          <p:cNvSpPr>
            <a:spLocks noGrp="1"/>
          </p:cNvSpPr>
          <p:nvPr>
            <p:ph idx="1"/>
          </p:nvPr>
        </p:nvSpPr>
        <p:spPr/>
        <p:txBody>
          <a:bodyPr/>
          <a:lstStyle/>
          <a:p>
            <a:r>
              <a:rPr lang="en-US" dirty="0" smtClean="0"/>
              <a:t>Trying read operations will return in a 410 (Gone) result in stead of 404 (Not Found)</a:t>
            </a:r>
          </a:p>
          <a:p>
            <a:r>
              <a:rPr lang="en-US" dirty="0" smtClean="0"/>
              <a:t>The resource will not be returned by the search operation.</a:t>
            </a:r>
          </a:p>
          <a:p>
            <a:r>
              <a:rPr lang="en-US" dirty="0" smtClean="0"/>
              <a:t>You can “undelete” by doing an update with fresh content</a:t>
            </a:r>
          </a:p>
          <a:p>
            <a:r>
              <a:rPr lang="en-US" dirty="0" smtClean="0"/>
              <a:t>Just a “marker” in a resource’s history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97</a:t>
            </a:fld>
            <a:endParaRPr lang="en-US"/>
          </a:p>
        </p:txBody>
      </p:sp>
    </p:spTree>
    <p:extLst>
      <p:ext uri="{BB962C8B-B14F-4D97-AF65-F5344CB8AC3E}">
        <p14:creationId xmlns:p14="http://schemas.microsoft.com/office/powerpoint/2010/main" val="3469921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98</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r>
              <a:rPr kumimoji="0" lang="en-US" sz="2000" b="1" i="0" u="none" strike="noStrike" cap="none" normalizeH="0" baseline="0" dirty="0" smtClean="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Tree>
    <p:extLst>
      <p:ext uri="{BB962C8B-B14F-4D97-AF65-F5344CB8AC3E}">
        <p14:creationId xmlns:p14="http://schemas.microsoft.com/office/powerpoint/2010/main" val="36630206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revival</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99</a:t>
            </a:fld>
            <a:endParaRPr lang="en-US"/>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2819400" y="1752600"/>
            <a:ext cx="407511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352800" y="2590800"/>
            <a:ext cx="416412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endParaRPr kumimoji="0" lang="en-US" sz="2000" b="1" i="0" u="none" strike="noStrike" cap="none" normalizeH="0" baseline="0" dirty="0" smtClean="0">
              <a:ln>
                <a:noFill/>
              </a:ln>
              <a:solidFill>
                <a:schemeClr val="bg1"/>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v17 </a:t>
            </a:r>
            <a:r>
              <a:rPr lang="en-US" sz="1100" b="1" dirty="0" smtClean="0">
                <a:solidFill>
                  <a:schemeClr val="bg1"/>
                </a:solidFill>
              </a:rPr>
              <a:t>– 2012-12-11</a:t>
            </a:r>
            <a:endParaRPr kumimoji="0" lang="en-US" sz="1100" b="1" i="0" u="none" strike="noStrike" cap="none" normalizeH="0" baseline="0" dirty="0" smtClean="0">
              <a:ln>
                <a:noFill/>
              </a:ln>
              <a:solidFill>
                <a:schemeClr val="bg1"/>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17</a:t>
            </a:r>
            <a:endParaRPr lang="en-US" sz="1600" b="1" dirty="0"/>
          </a:p>
        </p:txBody>
      </p:sp>
    </p:spTree>
    <p:extLst>
      <p:ext uri="{BB962C8B-B14F-4D97-AF65-F5344CB8AC3E}">
        <p14:creationId xmlns:p14="http://schemas.microsoft.com/office/powerpoint/2010/main" val="90064929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16348</TotalTime>
  <Words>13157</Words>
  <Application>Microsoft Office PowerPoint</Application>
  <PresentationFormat>On-screen Show (4:3)</PresentationFormat>
  <Paragraphs>2447</Paragraphs>
  <Slides>263</Slides>
  <Notes>123</Notes>
  <HiddenSlides>6</HiddenSlides>
  <MMClips>0</MMClips>
  <ScaleCrop>false</ScaleCrop>
  <HeadingPairs>
    <vt:vector size="4" baseType="variant">
      <vt:variant>
        <vt:lpstr>Theme</vt:lpstr>
      </vt:variant>
      <vt:variant>
        <vt:i4>1</vt:i4>
      </vt:variant>
      <vt:variant>
        <vt:lpstr>Slide Titles</vt:lpstr>
      </vt:variant>
      <vt:variant>
        <vt:i4>263</vt:i4>
      </vt:variant>
    </vt:vector>
  </HeadingPairs>
  <TitlesOfParts>
    <vt:vector size="264" baseType="lpstr">
      <vt:lpstr>1_Refined</vt:lpstr>
      <vt:lpstr>Hands-on FHIR</vt:lpstr>
      <vt:lpstr>Introduction</vt:lpstr>
      <vt:lpstr>Who am I?</vt:lpstr>
      <vt:lpstr>Credit where it’s due</vt:lpstr>
      <vt:lpstr>Attendees</vt:lpstr>
      <vt:lpstr>FHIR Plans</vt:lpstr>
      <vt:lpstr>Objectives</vt:lpstr>
      <vt:lpstr>Workshop structure</vt:lpstr>
      <vt:lpstr>Workshop structure (cont’d)</vt:lpstr>
      <vt:lpstr>Take-away</vt:lpstr>
      <vt:lpstr>Outline</vt:lpstr>
      <vt:lpstr>Tooling</vt:lpstr>
      <vt:lpstr>FHIR Overview</vt:lpstr>
      <vt:lpstr>Discussion</vt:lpstr>
      <vt:lpstr>Discussion</vt:lpstr>
      <vt:lpstr>The acronym</vt:lpstr>
      <vt:lpstr>FHIR Manifesto</vt:lpstr>
      <vt:lpstr>Implementer Focus</vt:lpstr>
      <vt:lpstr>Implementer Focus is…</vt:lpstr>
      <vt:lpstr>Support “Common” Scenarios</vt:lpstr>
      <vt:lpstr>Paradigms</vt:lpstr>
      <vt:lpstr>V2 and FHIR</vt:lpstr>
      <vt:lpstr>V3 and FHIR</vt:lpstr>
      <vt:lpstr>V3 and CDA</vt:lpstr>
      <vt:lpstr>FHIR and Services</vt:lpstr>
      <vt:lpstr>So why use anything else?</vt:lpstr>
      <vt:lpstr>Simple message</vt:lpstr>
      <vt:lpstr>Browsing the site</vt:lpstr>
      <vt:lpstr> Browsing the site</vt:lpstr>
      <vt:lpstr>The FHIR distribution</vt:lpstr>
      <vt:lpstr>The FHIR SVN</vt:lpstr>
      <vt:lpstr>In the FHIR SVN</vt:lpstr>
      <vt:lpstr>“Source” of FHIR</vt:lpstr>
      <vt:lpstr>Publication process</vt:lpstr>
      <vt:lpstr>Generator writers!</vt:lpstr>
      <vt:lpstr>Exercise #1</vt:lpstr>
      <vt:lpstr>What resource would you use for:</vt:lpstr>
      <vt:lpstr>Take-away</vt:lpstr>
      <vt:lpstr>FHIR Resources</vt:lpstr>
      <vt:lpstr>Resources for developers</vt:lpstr>
      <vt:lpstr>Resources</vt:lpstr>
      <vt:lpstr>What is/isn’t a Resource?</vt:lpstr>
      <vt:lpstr>Structure of a Resource</vt:lpstr>
      <vt:lpstr>Example of a resource</vt:lpstr>
      <vt:lpstr>Human Readable</vt:lpstr>
      <vt:lpstr>Resources in the spec</vt:lpstr>
      <vt:lpstr>Composition versus reference</vt:lpstr>
      <vt:lpstr>Composition of a Resource</vt:lpstr>
      <vt:lpstr>Resource Reference</vt:lpstr>
      <vt:lpstr>Resource Reference</vt:lpstr>
      <vt:lpstr>Network</vt:lpstr>
      <vt:lpstr>Resource Aggregate</vt:lpstr>
      <vt:lpstr>The FHIR Elements</vt:lpstr>
      <vt:lpstr>Start at the bottom: Primitives</vt:lpstr>
      <vt:lpstr>Derived primitives</vt:lpstr>
      <vt:lpstr>Derived primitives</vt:lpstr>
      <vt:lpstr>Level up:  Composite Data Types</vt:lpstr>
      <vt:lpstr>Data Types</vt:lpstr>
      <vt:lpstr>“Choice” properties</vt:lpstr>
      <vt:lpstr>Coded types</vt:lpstr>
      <vt:lpstr>Coded types</vt:lpstr>
      <vt:lpstr>Administrative Gender value set</vt:lpstr>
      <vt:lpstr>PowerPoint Presentation</vt:lpstr>
      <vt:lpstr>ValueSet</vt:lpstr>
      <vt:lpstr>Level up: resources</vt:lpstr>
      <vt:lpstr>References</vt:lpstr>
      <vt:lpstr>Extending a name</vt:lpstr>
      <vt:lpstr>Complex extensions</vt:lpstr>
      <vt:lpstr>Narrative</vt:lpstr>
      <vt:lpstr>The FHIR data model (simplified!)</vt:lpstr>
      <vt:lpstr>Exercise #2</vt:lpstr>
      <vt:lpstr>Create a patient</vt:lpstr>
      <vt:lpstr>Exercise Review</vt:lpstr>
      <vt:lpstr>Take-away</vt:lpstr>
      <vt:lpstr>RESTful FHIR</vt:lpstr>
      <vt:lpstr>REST?</vt:lpstr>
      <vt:lpstr>Why REST?</vt:lpstr>
      <vt:lpstr>Caveats with REST</vt:lpstr>
      <vt:lpstr>Just a quick GET</vt:lpstr>
      <vt:lpstr>A Resource’s identity</vt:lpstr>
      <vt:lpstr>Resource metadata</vt:lpstr>
      <vt:lpstr>“Business” identifiers</vt:lpstr>
      <vt:lpstr>One more look at the header</vt:lpstr>
      <vt:lpstr>For a specific version…</vt:lpstr>
      <vt:lpstr>Support for versions</vt:lpstr>
      <vt:lpstr>REST “representations”</vt:lpstr>
      <vt:lpstr>Question</vt:lpstr>
      <vt:lpstr>Remember conformance?</vt:lpstr>
      <vt:lpstr>Tag metadata</vt:lpstr>
      <vt:lpstr>Mapping (meta)data to HTTP</vt:lpstr>
      <vt:lpstr>REST in the spec</vt:lpstr>
      <vt:lpstr>Mapping to verbs</vt:lpstr>
      <vt:lpstr>To create a resource</vt:lpstr>
      <vt:lpstr>To update a resource</vt:lpstr>
      <vt:lpstr>Using PUT to create</vt:lpstr>
      <vt:lpstr>Version-aware updates</vt:lpstr>
      <vt:lpstr>What’s a ‘deleted’ Resource?</vt:lpstr>
      <vt:lpstr>Version history - deletions</vt:lpstr>
      <vt:lpstr>Version history - revival</vt:lpstr>
      <vt:lpstr>The Binary Endpoint</vt:lpstr>
      <vt:lpstr>Useful for Attachments</vt:lpstr>
      <vt:lpstr>Using FHIR Client in C#</vt:lpstr>
      <vt:lpstr>Validation</vt:lpstr>
      <vt:lpstr>Exercise #3</vt:lpstr>
      <vt:lpstr>RESTful operations</vt:lpstr>
      <vt:lpstr>Take-away</vt:lpstr>
      <vt:lpstr>FHIR Bundles</vt:lpstr>
      <vt:lpstr>Communicating lists</vt:lpstr>
      <vt:lpstr>Mapping (meta)data to HTTP</vt:lpstr>
      <vt:lpstr>Bundles</vt:lpstr>
      <vt:lpstr>New reports in the mail</vt:lpstr>
      <vt:lpstr>An example Bundle</vt:lpstr>
      <vt:lpstr>The feed header</vt:lpstr>
      <vt:lpstr>Resource Entry</vt:lpstr>
      <vt:lpstr>Binary Entry</vt:lpstr>
      <vt:lpstr>Example: Keeping in sync</vt:lpstr>
      <vt:lpstr>Multiple versions of entries</vt:lpstr>
      <vt:lpstr>Atom Tombstones - Deletions</vt:lpstr>
      <vt:lpstr>Atom in JSON</vt:lpstr>
      <vt:lpstr>Json Atom - Example</vt:lpstr>
      <vt:lpstr>Bundles</vt:lpstr>
      <vt:lpstr>Identifiers in Bundles</vt:lpstr>
      <vt:lpstr>Bundles in C#</vt:lpstr>
      <vt:lpstr>Bundles in Java</vt:lpstr>
      <vt:lpstr>FHIR Documents</vt:lpstr>
      <vt:lpstr>Documents – are bundles</vt:lpstr>
      <vt:lpstr>The Composition resource</vt:lpstr>
      <vt:lpstr>Tag as “Document”</vt:lpstr>
      <vt:lpstr>Communicating documents</vt:lpstr>
      <vt:lpstr>Communicating documents (cont’d)</vt:lpstr>
      <vt:lpstr>Communicating documents (cont’d)</vt:lpstr>
      <vt:lpstr>Communicating documents (cont’d)</vt:lpstr>
      <vt:lpstr>(XDS) references</vt:lpstr>
      <vt:lpstr>IHE MHD</vt:lpstr>
      <vt:lpstr>FHIR Messages</vt:lpstr>
      <vt:lpstr>Messages – are bundles</vt:lpstr>
      <vt:lpstr>MessageHeader Resource</vt:lpstr>
      <vt:lpstr>FHIR messages</vt:lpstr>
      <vt:lpstr>Communicating messages</vt:lpstr>
      <vt:lpstr>Exercise #4</vt:lpstr>
      <vt:lpstr>Create a Document</vt:lpstr>
      <vt:lpstr>Exercise Review</vt:lpstr>
      <vt:lpstr>Take-away</vt:lpstr>
      <vt:lpstr>Discussion</vt:lpstr>
      <vt:lpstr>Hands-on FHIR</vt:lpstr>
      <vt:lpstr>Temperature Check</vt:lpstr>
      <vt:lpstr>Review</vt:lpstr>
      <vt:lpstr>Discussion</vt:lpstr>
      <vt:lpstr>Querying FHIR</vt:lpstr>
      <vt:lpstr>Getting “all” patients</vt:lpstr>
      <vt:lpstr>Search (patient)</vt:lpstr>
      <vt:lpstr>Combining parameters</vt:lpstr>
      <vt:lpstr>Search (patient)</vt:lpstr>
      <vt:lpstr>Parameter types</vt:lpstr>
      <vt:lpstr>Parameter types (cont’d)</vt:lpstr>
      <vt:lpstr>Parameter types (cont’d)</vt:lpstr>
      <vt:lpstr>Ok I get it…or not?</vt:lpstr>
      <vt:lpstr>Chained searches</vt:lpstr>
      <vt:lpstr>2 queries in 1</vt:lpstr>
      <vt:lpstr>More optimizations</vt:lpstr>
      <vt:lpstr>Composites</vt:lpstr>
      <vt:lpstr>Extension parameters</vt:lpstr>
      <vt:lpstr>Sorting</vt:lpstr>
      <vt:lpstr>Paging</vt:lpstr>
      <vt:lpstr>Summary</vt:lpstr>
      <vt:lpstr>Partitions</vt:lpstr>
      <vt:lpstr>Query by Tag</vt:lpstr>
      <vt:lpstr>Get vs. Post</vt:lpstr>
      <vt:lpstr>Query interoperability</vt:lpstr>
      <vt:lpstr>Exercise #5</vt:lpstr>
      <vt:lpstr>Answer FHIR questions</vt:lpstr>
      <vt:lpstr>Take-away</vt:lpstr>
      <vt:lpstr>Profiles and Conformance</vt:lpstr>
      <vt:lpstr>The need for Profiles</vt:lpstr>
      <vt:lpstr>The need for Profiles</vt:lpstr>
      <vt:lpstr>Profiling a resource</vt:lpstr>
      <vt:lpstr>Structured &amp; published</vt:lpstr>
      <vt:lpstr>Using profiles</vt:lpstr>
      <vt:lpstr>Who publishes?</vt:lpstr>
      <vt:lpstr>What’s in a profile?</vt:lpstr>
      <vt:lpstr>Scale / design</vt:lpstr>
      <vt:lpstr>Profile metadata</vt:lpstr>
      <vt:lpstr>Extensions</vt:lpstr>
      <vt:lpstr>Extension definition</vt:lpstr>
      <vt:lpstr>Must support?</vt:lpstr>
      <vt:lpstr>Extending a name</vt:lpstr>
      <vt:lpstr>Extending an extension?</vt:lpstr>
      <vt:lpstr>Constraints</vt:lpstr>
      <vt:lpstr>Constraining cardinality</vt:lpstr>
      <vt:lpstr>Limit value domains</vt:lpstr>
      <vt:lpstr>Contextualize narrative</vt:lpstr>
      <vt:lpstr>Profiling bindings</vt:lpstr>
      <vt:lpstr>Conformance levels</vt:lpstr>
      <vt:lpstr>ValueSets</vt:lpstr>
      <vt:lpstr>PowerPoint Presentation</vt:lpstr>
      <vt:lpstr>Add formal constraints</vt:lpstr>
      <vt:lpstr>Slicing</vt:lpstr>
      <vt:lpstr>Slicing into a CCD</vt:lpstr>
      <vt:lpstr>Aggregation</vt:lpstr>
      <vt:lpstr>Profiles at run-time</vt:lpstr>
      <vt:lpstr>Forge</vt:lpstr>
      <vt:lpstr>Conformance</vt:lpstr>
      <vt:lpstr>Remember versions??</vt:lpstr>
      <vt:lpstr>How to get conformance</vt:lpstr>
      <vt:lpstr>Conformance at run-time</vt:lpstr>
      <vt:lpstr>Exercise #6</vt:lpstr>
      <vt:lpstr>Profile &amp; Conformance Statement</vt:lpstr>
      <vt:lpstr>Take-away</vt:lpstr>
      <vt:lpstr>FHIR Implementation Considerations</vt:lpstr>
      <vt:lpstr>Some possible uses</vt:lpstr>
      <vt:lpstr>Repository model</vt:lpstr>
      <vt:lpstr>Overview of a server</vt:lpstr>
      <vt:lpstr>From wire to store</vt:lpstr>
      <vt:lpstr>Briefest intro to JSON</vt:lpstr>
      <vt:lpstr>Xml and JSON are different</vt:lpstr>
      <vt:lpstr>Xml and Json in FHIR</vt:lpstr>
      <vt:lpstr>Handling both</vt:lpstr>
      <vt:lpstr>Document-oriented store</vt:lpstr>
      <vt:lpstr>PowerPoint Presentation</vt:lpstr>
      <vt:lpstr>No (sql) transactions</vt:lpstr>
      <vt:lpstr>Batch: needs transactions</vt:lpstr>
      <vt:lpstr>Storing resources</vt:lpstr>
      <vt:lpstr>RDBMS: BLOB + Index</vt:lpstr>
      <vt:lpstr>PowerPoint Presentation</vt:lpstr>
      <vt:lpstr>Predictable search</vt:lpstr>
      <vt:lpstr>Types of parameters</vt:lpstr>
      <vt:lpstr>Partial/combined match</vt:lpstr>
      <vt:lpstr>Prepare your data!</vt:lpstr>
      <vt:lpstr>Validation</vt:lpstr>
      <vt:lpstr>Validation</vt:lpstr>
      <vt:lpstr>(Distributed) validation</vt:lpstr>
      <vt:lpstr>Tagging a Resource</vt:lpstr>
      <vt:lpstr>Why tags?</vt:lpstr>
      <vt:lpstr>Operation Outcome</vt:lpstr>
      <vt:lpstr>The “Other” resource</vt:lpstr>
      <vt:lpstr>Discussion</vt:lpstr>
      <vt:lpstr>Take-away</vt:lpstr>
      <vt:lpstr>Implementing FHIR</vt:lpstr>
      <vt:lpstr>Reference implementations</vt:lpstr>
      <vt:lpstr>C# reference implementation</vt:lpstr>
      <vt:lpstr>A FHIR Resource in C#</vt:lpstr>
      <vt:lpstr>Object Model</vt:lpstr>
      <vt:lpstr>Primitives are not really primitive…</vt:lpstr>
      <vt:lpstr>Parsing/Serializing using C#</vt:lpstr>
      <vt:lpstr>Parsing/Serializing using Java</vt:lpstr>
      <vt:lpstr>Bundles</vt:lpstr>
      <vt:lpstr>Bundles in C#</vt:lpstr>
      <vt:lpstr>Bundles in Java</vt:lpstr>
      <vt:lpstr>Using FHIR Client in C#</vt:lpstr>
      <vt:lpstr>Using FHIR Client in Java</vt:lpstr>
      <vt:lpstr>Exercise #3</vt:lpstr>
      <vt:lpstr>Migration – v2</vt:lpstr>
      <vt:lpstr>Sample v2 mappings</vt:lpstr>
      <vt:lpstr>Migration – CDA</vt:lpstr>
      <vt:lpstr>Exercise #7</vt:lpstr>
      <vt:lpstr>Populate and Post a Resource using code</vt:lpstr>
      <vt:lpstr>Take-away</vt:lpstr>
      <vt:lpstr>The end is near…</vt:lpstr>
      <vt:lpstr>Balloting plans</vt:lpstr>
      <vt:lpstr>Is FHIR going to replace . . .</vt:lpstr>
      <vt:lpstr>Next Steps for you</vt:lpstr>
      <vt:lpstr>Take-away</vt:lpstr>
      <vt:lpstr>QUESTIONS?</vt:lpstr>
    </vt:vector>
  </TitlesOfParts>
  <Company>Stewardshop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Shelly Ross</dc:creator>
  <cp:lastModifiedBy>Lloyd McKenzie</cp:lastModifiedBy>
  <cp:revision>646</cp:revision>
  <dcterms:created xsi:type="dcterms:W3CDTF">2008-01-21T06:12:12Z</dcterms:created>
  <dcterms:modified xsi:type="dcterms:W3CDTF">2014-03-13T00:22:24Z</dcterms:modified>
</cp:coreProperties>
</file>